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66"/>
  </p:notesMasterIdLst>
  <p:handoutMasterIdLst>
    <p:handoutMasterId r:id="rId67"/>
  </p:handoutMasterIdLst>
  <p:sldIdLst>
    <p:sldId id="282" r:id="rId2"/>
    <p:sldId id="376" r:id="rId3"/>
    <p:sldId id="456" r:id="rId4"/>
    <p:sldId id="305" r:id="rId5"/>
    <p:sldId id="308" r:id="rId6"/>
    <p:sldId id="348" r:id="rId7"/>
    <p:sldId id="349" r:id="rId8"/>
    <p:sldId id="350" r:id="rId9"/>
    <p:sldId id="351" r:id="rId10"/>
    <p:sldId id="352" r:id="rId11"/>
    <p:sldId id="353" r:id="rId12"/>
    <p:sldId id="354" r:id="rId13"/>
    <p:sldId id="355" r:id="rId14"/>
    <p:sldId id="284" r:id="rId15"/>
    <p:sldId id="285" r:id="rId16"/>
    <p:sldId id="445" r:id="rId17"/>
    <p:sldId id="287" r:id="rId18"/>
    <p:sldId id="446" r:id="rId19"/>
    <p:sldId id="290" r:id="rId20"/>
    <p:sldId id="291" r:id="rId21"/>
    <p:sldId id="335" r:id="rId22"/>
    <p:sldId id="344" r:id="rId23"/>
    <p:sldId id="442" r:id="rId24"/>
    <p:sldId id="447" r:id="rId25"/>
    <p:sldId id="343" r:id="rId26"/>
    <p:sldId id="293" r:id="rId27"/>
    <p:sldId id="310" r:id="rId28"/>
    <p:sldId id="474" r:id="rId29"/>
    <p:sldId id="449" r:id="rId30"/>
    <p:sldId id="330" r:id="rId31"/>
    <p:sldId id="294" r:id="rId32"/>
    <p:sldId id="377" r:id="rId33"/>
    <p:sldId id="470" r:id="rId34"/>
    <p:sldId id="303" r:id="rId35"/>
    <p:sldId id="450" r:id="rId36"/>
    <p:sldId id="338" r:id="rId37"/>
    <p:sldId id="451" r:id="rId38"/>
    <p:sldId id="331" r:id="rId39"/>
    <p:sldId id="444" r:id="rId40"/>
    <p:sldId id="454" r:id="rId41"/>
    <p:sldId id="297" r:id="rId42"/>
    <p:sldId id="300" r:id="rId43"/>
    <p:sldId id="455" r:id="rId44"/>
    <p:sldId id="379" r:id="rId45"/>
    <p:sldId id="347" r:id="rId46"/>
    <p:sldId id="430" r:id="rId47"/>
    <p:sldId id="420" r:id="rId48"/>
    <p:sldId id="461" r:id="rId49"/>
    <p:sldId id="419" r:id="rId50"/>
    <p:sldId id="429" r:id="rId51"/>
    <p:sldId id="428" r:id="rId52"/>
    <p:sldId id="463" r:id="rId53"/>
    <p:sldId id="457" r:id="rId54"/>
    <p:sldId id="464" r:id="rId55"/>
    <p:sldId id="471" r:id="rId56"/>
    <p:sldId id="458" r:id="rId57"/>
    <p:sldId id="473" r:id="rId58"/>
    <p:sldId id="466" r:id="rId59"/>
    <p:sldId id="465" r:id="rId60"/>
    <p:sldId id="467" r:id="rId61"/>
    <p:sldId id="468" r:id="rId62"/>
    <p:sldId id="469" r:id="rId63"/>
    <p:sldId id="375" r:id="rId64"/>
    <p:sldId id="439" r:id="rId65"/>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Trebuchet MS" pitchFamily="34" charset="0"/>
        <a:ea typeface="+mn-ea"/>
        <a:cs typeface="Arial" charset="0"/>
      </a:defRPr>
    </a:lvl1pPr>
    <a:lvl2pPr marL="457200" algn="l" rtl="0" fontAlgn="base">
      <a:spcBef>
        <a:spcPct val="0"/>
      </a:spcBef>
      <a:spcAft>
        <a:spcPct val="0"/>
      </a:spcAft>
      <a:defRPr kern="1200">
        <a:solidFill>
          <a:schemeClr val="tx1"/>
        </a:solidFill>
        <a:latin typeface="Trebuchet MS" pitchFamily="34" charset="0"/>
        <a:ea typeface="+mn-ea"/>
        <a:cs typeface="Arial" charset="0"/>
      </a:defRPr>
    </a:lvl2pPr>
    <a:lvl3pPr marL="914400" algn="l" rtl="0" fontAlgn="base">
      <a:spcBef>
        <a:spcPct val="0"/>
      </a:spcBef>
      <a:spcAft>
        <a:spcPct val="0"/>
      </a:spcAft>
      <a:defRPr kern="1200">
        <a:solidFill>
          <a:schemeClr val="tx1"/>
        </a:solidFill>
        <a:latin typeface="Trebuchet MS" pitchFamily="34" charset="0"/>
        <a:ea typeface="+mn-ea"/>
        <a:cs typeface="Arial" charset="0"/>
      </a:defRPr>
    </a:lvl3pPr>
    <a:lvl4pPr marL="1371600" algn="l" rtl="0" fontAlgn="base">
      <a:spcBef>
        <a:spcPct val="0"/>
      </a:spcBef>
      <a:spcAft>
        <a:spcPct val="0"/>
      </a:spcAft>
      <a:defRPr kern="1200">
        <a:solidFill>
          <a:schemeClr val="tx1"/>
        </a:solidFill>
        <a:latin typeface="Trebuchet MS" pitchFamily="34" charset="0"/>
        <a:ea typeface="+mn-ea"/>
        <a:cs typeface="Arial" charset="0"/>
      </a:defRPr>
    </a:lvl4pPr>
    <a:lvl5pPr marL="1828800" algn="l" rtl="0" fontAlgn="base">
      <a:spcBef>
        <a:spcPct val="0"/>
      </a:spcBef>
      <a:spcAft>
        <a:spcPct val="0"/>
      </a:spcAft>
      <a:defRPr kern="1200">
        <a:solidFill>
          <a:schemeClr val="tx1"/>
        </a:solidFill>
        <a:latin typeface="Trebuchet MS" pitchFamily="34" charset="0"/>
        <a:ea typeface="+mn-ea"/>
        <a:cs typeface="Arial" charset="0"/>
      </a:defRPr>
    </a:lvl5pPr>
    <a:lvl6pPr marL="2286000" algn="l" defTabSz="914400" rtl="0" eaLnBrk="1" latinLnBrk="0" hangingPunct="1">
      <a:defRPr kern="1200">
        <a:solidFill>
          <a:schemeClr val="tx1"/>
        </a:solidFill>
        <a:latin typeface="Trebuchet MS" pitchFamily="34" charset="0"/>
        <a:ea typeface="+mn-ea"/>
        <a:cs typeface="Arial" charset="0"/>
      </a:defRPr>
    </a:lvl6pPr>
    <a:lvl7pPr marL="2743200" algn="l" defTabSz="914400" rtl="0" eaLnBrk="1" latinLnBrk="0" hangingPunct="1">
      <a:defRPr kern="1200">
        <a:solidFill>
          <a:schemeClr val="tx1"/>
        </a:solidFill>
        <a:latin typeface="Trebuchet MS" pitchFamily="34" charset="0"/>
        <a:ea typeface="+mn-ea"/>
        <a:cs typeface="Arial" charset="0"/>
      </a:defRPr>
    </a:lvl7pPr>
    <a:lvl8pPr marL="3200400" algn="l" defTabSz="914400" rtl="0" eaLnBrk="1" latinLnBrk="0" hangingPunct="1">
      <a:defRPr kern="1200">
        <a:solidFill>
          <a:schemeClr val="tx1"/>
        </a:solidFill>
        <a:latin typeface="Trebuchet MS" pitchFamily="34" charset="0"/>
        <a:ea typeface="+mn-ea"/>
        <a:cs typeface="Arial" charset="0"/>
      </a:defRPr>
    </a:lvl8pPr>
    <a:lvl9pPr marL="3657600" algn="l" defTabSz="914400" rtl="0" eaLnBrk="1" latinLnBrk="0" hangingPunct="1">
      <a:defRPr kern="1200">
        <a:solidFill>
          <a:schemeClr val="tx1"/>
        </a:solidFill>
        <a:latin typeface="Trebuchet MS"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Stijl, gemiddeld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Stijl, gemiddeld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1EBBBCC-DAD2-459C-BE2E-F6DE35CF9A28}" styleName="Stijl, donker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16D9F66E-5EB9-4882-86FB-DCBF35E3C3E4}" styleName="Stijl, gemiddeld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9" autoAdjust="0"/>
    <p:restoredTop sz="81378" autoAdjust="0"/>
  </p:normalViewPr>
  <p:slideViewPr>
    <p:cSldViewPr>
      <p:cViewPr varScale="1">
        <p:scale>
          <a:sx n="74" d="100"/>
          <a:sy n="74" d="100"/>
        </p:scale>
        <p:origin x="1848"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90" name="Rectangle 2"/>
          <p:cNvSpPr>
            <a:spLocks noGrp="1" noChangeArrowheads="1"/>
          </p:cNvSpPr>
          <p:nvPr>
            <p:ph type="hdr" sz="quarter"/>
          </p:nvPr>
        </p:nvSpPr>
        <p:spPr bwMode="auto">
          <a:xfrm>
            <a:off x="0" y="1"/>
            <a:ext cx="2946400" cy="49688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nl-NL"/>
          </a:p>
        </p:txBody>
      </p:sp>
      <p:sp>
        <p:nvSpPr>
          <p:cNvPr id="114691" name="Rectangle 3"/>
          <p:cNvSpPr>
            <a:spLocks noGrp="1" noChangeArrowheads="1"/>
          </p:cNvSpPr>
          <p:nvPr>
            <p:ph type="dt" sz="quarter" idx="1"/>
          </p:nvPr>
        </p:nvSpPr>
        <p:spPr bwMode="auto">
          <a:xfrm>
            <a:off x="3849689" y="1"/>
            <a:ext cx="2946400" cy="49688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nl-NL"/>
          </a:p>
        </p:txBody>
      </p:sp>
      <p:sp>
        <p:nvSpPr>
          <p:cNvPr id="114692" name="Rectangle 4"/>
          <p:cNvSpPr>
            <a:spLocks noGrp="1" noChangeArrowheads="1"/>
          </p:cNvSpPr>
          <p:nvPr>
            <p:ph type="ftr" sz="quarter" idx="2"/>
          </p:nvPr>
        </p:nvSpPr>
        <p:spPr bwMode="auto">
          <a:xfrm>
            <a:off x="0" y="9428164"/>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nl-NL"/>
          </a:p>
        </p:txBody>
      </p:sp>
      <p:sp>
        <p:nvSpPr>
          <p:cNvPr id="114693" name="Rectangle 5"/>
          <p:cNvSpPr>
            <a:spLocks noGrp="1" noChangeArrowheads="1"/>
          </p:cNvSpPr>
          <p:nvPr>
            <p:ph type="sldNum" sz="quarter" idx="3"/>
          </p:nvPr>
        </p:nvSpPr>
        <p:spPr bwMode="auto">
          <a:xfrm>
            <a:off x="3849689" y="9428164"/>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mn-cs"/>
              </a:defRPr>
            </a:lvl1pPr>
          </a:lstStyle>
          <a:p>
            <a:pPr>
              <a:defRPr/>
            </a:pPr>
            <a:fld id="{9F4C3C44-032B-45D6-BD93-74236FDEEF10}" type="slidenum">
              <a:rPr lang="nl-NL"/>
              <a:pPr>
                <a:defRPr/>
              </a:pPr>
              <a:t>‹nr.›</a:t>
            </a:fld>
            <a:endParaRPr lang="nl-NL"/>
          </a:p>
        </p:txBody>
      </p:sp>
    </p:spTree>
    <p:extLst>
      <p:ext uri="{BB962C8B-B14F-4D97-AF65-F5344CB8AC3E}">
        <p14:creationId xmlns:p14="http://schemas.microsoft.com/office/powerpoint/2010/main" val="22012491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400" cy="49688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mn-cs"/>
              </a:defRPr>
            </a:lvl1pPr>
          </a:lstStyle>
          <a:p>
            <a:pPr>
              <a:defRPr/>
            </a:pPr>
            <a:endParaRPr lang="nl-NL"/>
          </a:p>
        </p:txBody>
      </p:sp>
      <p:sp>
        <p:nvSpPr>
          <p:cNvPr id="37891" name="Rectangle 3"/>
          <p:cNvSpPr>
            <a:spLocks noGrp="1" noChangeArrowheads="1"/>
          </p:cNvSpPr>
          <p:nvPr>
            <p:ph type="dt" idx="1"/>
          </p:nvPr>
        </p:nvSpPr>
        <p:spPr bwMode="auto">
          <a:xfrm>
            <a:off x="3849689" y="1"/>
            <a:ext cx="2946400" cy="49688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mn-cs"/>
              </a:defRPr>
            </a:lvl1pPr>
          </a:lstStyle>
          <a:p>
            <a:pPr>
              <a:defRPr/>
            </a:pPr>
            <a:endParaRPr lang="nl-NL"/>
          </a:p>
        </p:txBody>
      </p:sp>
      <p:sp>
        <p:nvSpPr>
          <p:cNvPr id="1741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37893" name="Rectangle 5"/>
          <p:cNvSpPr>
            <a:spLocks noGrp="1" noChangeArrowheads="1"/>
          </p:cNvSpPr>
          <p:nvPr>
            <p:ph type="body" sz="quarter" idx="3"/>
          </p:nvPr>
        </p:nvSpPr>
        <p:spPr bwMode="auto">
          <a:xfrm>
            <a:off x="679451" y="4714876"/>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37894" name="Rectangle 6"/>
          <p:cNvSpPr>
            <a:spLocks noGrp="1" noChangeArrowheads="1"/>
          </p:cNvSpPr>
          <p:nvPr>
            <p:ph type="ftr" sz="quarter" idx="4"/>
          </p:nvPr>
        </p:nvSpPr>
        <p:spPr bwMode="auto">
          <a:xfrm>
            <a:off x="0" y="9428164"/>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nl-NL"/>
          </a:p>
        </p:txBody>
      </p:sp>
      <p:sp>
        <p:nvSpPr>
          <p:cNvPr id="37895" name="Rectangle 7"/>
          <p:cNvSpPr>
            <a:spLocks noGrp="1" noChangeArrowheads="1"/>
          </p:cNvSpPr>
          <p:nvPr>
            <p:ph type="sldNum" sz="quarter" idx="5"/>
          </p:nvPr>
        </p:nvSpPr>
        <p:spPr bwMode="auto">
          <a:xfrm>
            <a:off x="3849689" y="9428164"/>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mn-cs"/>
              </a:defRPr>
            </a:lvl1pPr>
          </a:lstStyle>
          <a:p>
            <a:pPr>
              <a:defRPr/>
            </a:pPr>
            <a:fld id="{524E5138-E9DA-4AC7-90A9-50AF690B53E2}" type="slidenum">
              <a:rPr lang="nl-NL"/>
              <a:pPr>
                <a:defRPr/>
              </a:pPr>
              <a:t>‹nr.›</a:t>
            </a:fld>
            <a:endParaRPr lang="nl-NL"/>
          </a:p>
        </p:txBody>
      </p:sp>
    </p:spTree>
    <p:extLst>
      <p:ext uri="{BB962C8B-B14F-4D97-AF65-F5344CB8AC3E}">
        <p14:creationId xmlns:p14="http://schemas.microsoft.com/office/powerpoint/2010/main" val="30593460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6 uit: Kathleen, Line, Liedewij, Sharon, Birgit, Elke</a:t>
            </a:r>
          </a:p>
          <a:p>
            <a:r>
              <a:rPr lang="nl-BE" dirty="0" smtClean="0"/>
              <a:t>4 in: Sharon, Karen,</a:t>
            </a:r>
            <a:r>
              <a:rPr lang="nl-BE" baseline="0" dirty="0" smtClean="0"/>
              <a:t> Liedewij, Ine</a:t>
            </a: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13</a:t>
            </a:fld>
            <a:endParaRPr lang="nl-NL"/>
          </a:p>
        </p:txBody>
      </p:sp>
    </p:spTree>
    <p:extLst>
      <p:ext uri="{BB962C8B-B14F-4D97-AF65-F5344CB8AC3E}">
        <p14:creationId xmlns:p14="http://schemas.microsoft.com/office/powerpoint/2010/main" val="1738819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sz="1200" kern="1200" dirty="0" smtClean="0">
                <a:solidFill>
                  <a:schemeClr val="tx1"/>
                </a:solidFill>
                <a:effectLst/>
                <a:latin typeface="Arial" charset="0"/>
                <a:ea typeface="+mn-ea"/>
                <a:cs typeface="+mn-cs"/>
              </a:rPr>
              <a:t> </a:t>
            </a:r>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22</a:t>
            </a:fld>
            <a:endParaRPr lang="nl-NL"/>
          </a:p>
        </p:txBody>
      </p:sp>
    </p:spTree>
    <p:extLst>
      <p:ext uri="{BB962C8B-B14F-4D97-AF65-F5344CB8AC3E}">
        <p14:creationId xmlns:p14="http://schemas.microsoft.com/office/powerpoint/2010/main" val="2279569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Sinds de invoering van Kortbegeleiding is A&amp;C</a:t>
            </a:r>
            <a:r>
              <a:rPr lang="nl-BE" baseline="0" dirty="0" smtClean="0"/>
              <a:t> minder interessant.</a:t>
            </a: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23</a:t>
            </a:fld>
            <a:endParaRPr lang="nl-NL"/>
          </a:p>
        </p:txBody>
      </p:sp>
    </p:spTree>
    <p:extLst>
      <p:ext uri="{BB962C8B-B14F-4D97-AF65-F5344CB8AC3E}">
        <p14:creationId xmlns:p14="http://schemas.microsoft.com/office/powerpoint/2010/main" val="1929683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24</a:t>
            </a:fld>
            <a:endParaRPr lang="nl-NL"/>
          </a:p>
        </p:txBody>
      </p:sp>
    </p:spTree>
    <p:extLst>
      <p:ext uri="{BB962C8B-B14F-4D97-AF65-F5344CB8AC3E}">
        <p14:creationId xmlns:p14="http://schemas.microsoft.com/office/powerpoint/2010/main" val="458268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Mensen weten vaak</a:t>
            </a:r>
            <a:r>
              <a:rPr lang="nl-BE" baseline="0" dirty="0" smtClean="0"/>
              <a:t> niet wie hen heeft verwezen. Illustreert de impact van een diagnosegesprek</a:t>
            </a:r>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25</a:t>
            </a:fld>
            <a:endParaRPr lang="nl-NL"/>
          </a:p>
        </p:txBody>
      </p:sp>
    </p:spTree>
    <p:extLst>
      <p:ext uri="{BB962C8B-B14F-4D97-AF65-F5344CB8AC3E}">
        <p14:creationId xmlns:p14="http://schemas.microsoft.com/office/powerpoint/2010/main" val="1770965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b="0" i="0" dirty="0" smtClean="0">
                <a:solidFill>
                  <a:srgbClr val="000000"/>
                </a:solidFill>
                <a:effectLst/>
                <a:latin typeface="Arial"/>
              </a:rPr>
              <a:t>Aantal dames met autisme neemt toe</a:t>
            </a:r>
            <a:r>
              <a:rPr lang="nl-BE" b="0" i="0" baseline="0" dirty="0" smtClean="0">
                <a:solidFill>
                  <a:srgbClr val="000000"/>
                </a:solidFill>
                <a:effectLst/>
                <a:latin typeface="Arial"/>
              </a:rPr>
              <a:t> van 17% in 2015 </a:t>
            </a:r>
            <a:r>
              <a:rPr lang="nl-BE" b="0" i="0" baseline="0" dirty="0" smtClean="0">
                <a:solidFill>
                  <a:srgbClr val="000000"/>
                </a:solidFill>
                <a:effectLst/>
                <a:latin typeface="Arial"/>
                <a:sym typeface="Wingdings" panose="05000000000000000000" pitchFamily="2" charset="2"/>
              </a:rPr>
              <a:t> 21 in 2016</a:t>
            </a:r>
            <a:endParaRPr lang="nl-BE" b="0" i="0" dirty="0" smtClean="0">
              <a:solidFill>
                <a:srgbClr val="000000"/>
              </a:solidFill>
              <a:effectLst/>
              <a:latin typeface="Arial"/>
            </a:endParaRPr>
          </a:p>
          <a:p>
            <a:r>
              <a:rPr lang="nl-BE" b="0" i="0" dirty="0" smtClean="0">
                <a:solidFill>
                  <a:srgbClr val="000000"/>
                </a:solidFill>
                <a:effectLst/>
                <a:latin typeface="Arial"/>
              </a:rPr>
              <a:t>Deze</a:t>
            </a:r>
            <a:r>
              <a:rPr lang="nl-BE" b="0" i="0" baseline="0" dirty="0" smtClean="0">
                <a:solidFill>
                  <a:srgbClr val="000000"/>
                </a:solidFill>
                <a:effectLst/>
                <a:latin typeface="Arial"/>
              </a:rPr>
              <a:t> toename volgt de hypothese dat er veel </a:t>
            </a:r>
            <a:r>
              <a:rPr lang="nl-BE" b="0" i="0" baseline="0" dirty="0" err="1" smtClean="0">
                <a:solidFill>
                  <a:srgbClr val="000000"/>
                </a:solidFill>
                <a:effectLst/>
                <a:latin typeface="Arial"/>
              </a:rPr>
              <a:t>ondergediagnosticeerde</a:t>
            </a:r>
            <a:r>
              <a:rPr lang="nl-BE" b="0" i="0" baseline="0" dirty="0" smtClean="0">
                <a:solidFill>
                  <a:srgbClr val="000000"/>
                </a:solidFill>
                <a:effectLst/>
                <a:latin typeface="Arial"/>
              </a:rPr>
              <a:t> vrouwen zijn.</a:t>
            </a:r>
            <a:endParaRPr lang="nl-BE" b="0" i="0" dirty="0" smtClean="0">
              <a:solidFill>
                <a:srgbClr val="000000"/>
              </a:solidFill>
              <a:effectLst/>
              <a:latin typeface="Arial"/>
            </a:endParaRPr>
          </a:p>
          <a:p>
            <a:endParaRPr lang="nl-BE" b="0" i="1" dirty="0" smtClean="0">
              <a:solidFill>
                <a:srgbClr val="000000"/>
              </a:solidFill>
              <a:effectLst/>
              <a:latin typeface="Arial"/>
            </a:endParaRPr>
          </a:p>
          <a:p>
            <a:r>
              <a:rPr lang="nl-BE" b="0" i="1" dirty="0" smtClean="0">
                <a:solidFill>
                  <a:srgbClr val="000000"/>
                </a:solidFill>
                <a:effectLst/>
                <a:latin typeface="Arial"/>
              </a:rPr>
              <a:t>Wat wel steeds relatief ongewijzigd is gebleven, is de verhouding jongens/meisjes: 3 à 4 jongens tegen één meisje. Het verschil in voorkomen tussen beide geslachten is overigens gekoppeld aan het IQ. Binnen de groep met een normale tot betere begaafdheid kan de verhouding oplopen tot 9 jongens tegen één meisje. Bij mensen met een ernstige verstandelijke beperking kan ze dalen tot 2 op 1. Het is nog niet duidelijk waarom dit zo is. - See more at: http://www.participate-autisme.be/go/nl/autisme-begrijpen/wat-is-autisme/autisme-in-cijfers.cfm#sthash.c9N2DUiF.dpuf </a:t>
            </a:r>
          </a:p>
          <a:p>
            <a:r>
              <a:rPr lang="nl-BE" b="0" i="0" dirty="0" smtClean="0">
                <a:solidFill>
                  <a:srgbClr val="000000"/>
                </a:solidFill>
                <a:effectLst/>
                <a:latin typeface="Arial"/>
              </a:rPr>
              <a:t>(Bron: </a:t>
            </a:r>
            <a:r>
              <a:rPr lang="nl-BE" b="0" i="0" dirty="0" err="1" smtClean="0">
                <a:solidFill>
                  <a:srgbClr val="000000"/>
                </a:solidFill>
                <a:effectLst/>
                <a:latin typeface="Arial"/>
              </a:rPr>
              <a:t>Participate</a:t>
            </a:r>
            <a:r>
              <a:rPr lang="nl-BE" b="0" i="0" dirty="0" smtClean="0">
                <a:solidFill>
                  <a:srgbClr val="000000"/>
                </a:solidFill>
                <a:effectLst/>
                <a:latin typeface="Arial"/>
              </a:rPr>
              <a:t>!)</a:t>
            </a:r>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26</a:t>
            </a:fld>
            <a:endParaRPr lang="nl-NL"/>
          </a:p>
        </p:txBody>
      </p:sp>
    </p:spTree>
    <p:extLst>
      <p:ext uri="{BB962C8B-B14F-4D97-AF65-F5344CB8AC3E}">
        <p14:creationId xmlns:p14="http://schemas.microsoft.com/office/powerpoint/2010/main" val="7942221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Minderheid heeft enkel autisme.</a:t>
            </a:r>
          </a:p>
          <a:p>
            <a:endParaRPr lang="nl-BE" baseline="0" dirty="0" smtClean="0"/>
          </a:p>
          <a:p>
            <a:r>
              <a:rPr lang="nl-BE" baseline="0" dirty="0" smtClean="0"/>
              <a:t>Hypothese: vooral mensen met complexe problematiek melden aan. Indien ‘enkel’ autisme, dan zijn er </a:t>
            </a:r>
            <a:r>
              <a:rPr lang="nl-BE" baseline="0" dirty="0" err="1" smtClean="0"/>
              <a:t>mss</a:t>
            </a:r>
            <a:r>
              <a:rPr lang="nl-BE" baseline="0" dirty="0" smtClean="0"/>
              <a:t> minder problemen in de opvoedingssituatie en wordt er minder aangemeld (gezien de wachttijd; verschil tussen nuttig en nodig).</a:t>
            </a:r>
          </a:p>
          <a:p>
            <a:endParaRPr lang="nl-BE" baseline="0" dirty="0" smtClean="0"/>
          </a:p>
          <a:p>
            <a:r>
              <a:rPr lang="nl-BE" baseline="0" dirty="0" smtClean="0"/>
              <a:t>Vraagt grote expertise; In een systeem van personeelspunten is een lagere scholingsgraad een verstandige keuze vanuit managementstandpunt medewerkers aan te werven met een lagere scholingsgraad: dit zou de draagkracht van een team kunnen versterken – meer medewerkers = minder caseload. Maar de kwaliteit </a:t>
            </a:r>
            <a:r>
              <a:rPr lang="nl-BE" baseline="0" dirty="0" err="1" smtClean="0"/>
              <a:t>vd</a:t>
            </a:r>
            <a:r>
              <a:rPr lang="nl-BE" baseline="0" dirty="0" smtClean="0"/>
              <a:t> begeleiding vereist een hoge scholingsgraad.</a:t>
            </a:r>
          </a:p>
          <a:p>
            <a:endParaRPr lang="nl-BE" baseline="0" dirty="0" smtClean="0"/>
          </a:p>
          <a:p>
            <a:r>
              <a:rPr lang="nl-BE" baseline="0" dirty="0" smtClean="0"/>
              <a:t>Het aantal contextuele problematieken - vnl. de impact van (v-)echtscheiding op de gezinsleden - zijn moeilijk te registreren. In de intervisies zien we die problemen helaas zeer vaak. </a:t>
            </a:r>
          </a:p>
          <a:p>
            <a:endParaRPr lang="nl-BE" baseline="0" dirty="0" smtClean="0"/>
          </a:p>
          <a:p>
            <a:r>
              <a:rPr lang="nl-BE" baseline="0" dirty="0" smtClean="0"/>
              <a:t>Bezorgdheid over DL/DK medewerkers blijft.</a:t>
            </a: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27</a:t>
            </a:fld>
            <a:endParaRPr lang="nl-NL"/>
          </a:p>
        </p:txBody>
      </p:sp>
    </p:spTree>
    <p:extLst>
      <p:ext uri="{BB962C8B-B14F-4D97-AF65-F5344CB8AC3E}">
        <p14:creationId xmlns:p14="http://schemas.microsoft.com/office/powerpoint/2010/main" val="20146618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Logisch vooral daling bij kt</a:t>
            </a:r>
            <a:r>
              <a:rPr lang="nl-BE" baseline="0" dirty="0" smtClean="0"/>
              <a:t> en </a:t>
            </a:r>
            <a:r>
              <a:rPr lang="nl-BE" baseline="0" dirty="0" err="1" smtClean="0"/>
              <a:t>ado</a:t>
            </a:r>
            <a:r>
              <a:rPr lang="nl-BE" baseline="0" dirty="0" smtClean="0"/>
              <a:t> </a:t>
            </a:r>
            <a:r>
              <a:rPr lang="nl-BE" baseline="0" dirty="0" smtClean="0">
                <a:sym typeface="Wingdings" panose="05000000000000000000" pitchFamily="2" charset="2"/>
              </a:rPr>
              <a:t> meeste aanmeldingen komen uit </a:t>
            </a:r>
            <a:r>
              <a:rPr lang="nl-BE" baseline="0" dirty="0" err="1" smtClean="0">
                <a:sym typeface="Wingdings" panose="05000000000000000000" pitchFamily="2" charset="2"/>
              </a:rPr>
              <a:t>vbt</a:t>
            </a:r>
            <a:r>
              <a:rPr lang="nl-BE" baseline="0" dirty="0" smtClean="0">
                <a:sym typeface="Wingdings" panose="05000000000000000000" pitchFamily="2" charset="2"/>
              </a:rPr>
              <a:t> en </a:t>
            </a:r>
            <a:r>
              <a:rPr lang="nl-BE" baseline="0" dirty="0" err="1" smtClean="0">
                <a:sym typeface="Wingdings" panose="05000000000000000000" pitchFamily="2" charset="2"/>
              </a:rPr>
              <a:t>vt</a:t>
            </a:r>
            <a:endParaRPr lang="nl-BE" dirty="0" smtClean="0"/>
          </a:p>
          <a:p>
            <a:endParaRPr lang="nl-BE" dirty="0" smtClean="0"/>
          </a:p>
          <a:p>
            <a:r>
              <a:rPr lang="nl-BE" dirty="0" smtClean="0"/>
              <a:t>74/194</a:t>
            </a:r>
            <a:r>
              <a:rPr lang="nl-BE" baseline="0" dirty="0" smtClean="0"/>
              <a:t> = 38% = VBT, </a:t>
            </a:r>
            <a:r>
              <a:rPr lang="nl-BE" baseline="0" dirty="0" err="1" smtClean="0"/>
              <a:t>kortbgl</a:t>
            </a:r>
            <a:r>
              <a:rPr lang="nl-BE" baseline="0" dirty="0" smtClean="0"/>
              <a:t>, A&amp;C</a:t>
            </a:r>
          </a:p>
          <a:p>
            <a:r>
              <a:rPr lang="nl-BE" baseline="0" dirty="0" smtClean="0"/>
              <a:t>34/202 = 17% in 2013 </a:t>
            </a:r>
          </a:p>
          <a:p>
            <a:endParaRPr lang="nl-BE" baseline="0" dirty="0" smtClean="0"/>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29</a:t>
            </a:fld>
            <a:endParaRPr lang="nl-NL"/>
          </a:p>
        </p:txBody>
      </p:sp>
    </p:spTree>
    <p:extLst>
      <p:ext uri="{BB962C8B-B14F-4D97-AF65-F5344CB8AC3E}">
        <p14:creationId xmlns:p14="http://schemas.microsoft.com/office/powerpoint/2010/main" val="585502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Niet West-Vlaams gezin:</a:t>
            </a:r>
            <a:r>
              <a:rPr lang="nl-BE" baseline="0" dirty="0" smtClean="0"/>
              <a:t> student die in West-Vlaanderen op kot zit.</a:t>
            </a: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30</a:t>
            </a:fld>
            <a:endParaRPr lang="nl-NL"/>
          </a:p>
        </p:txBody>
      </p:sp>
    </p:spTree>
    <p:extLst>
      <p:ext uri="{BB962C8B-B14F-4D97-AF65-F5344CB8AC3E}">
        <p14:creationId xmlns:p14="http://schemas.microsoft.com/office/powerpoint/2010/main" val="23702894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smtClean="0"/>
          </a:p>
          <a:p>
            <a:endParaRPr lang="nl-BE" dirty="0" smtClean="0"/>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32</a:t>
            </a:fld>
            <a:endParaRPr lang="nl-NL"/>
          </a:p>
        </p:txBody>
      </p:sp>
    </p:spTree>
    <p:extLst>
      <p:ext uri="{BB962C8B-B14F-4D97-AF65-F5344CB8AC3E}">
        <p14:creationId xmlns:p14="http://schemas.microsoft.com/office/powerpoint/2010/main" val="12537495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smtClean="0"/>
          </a:p>
          <a:p>
            <a:endParaRPr lang="nl-BE" dirty="0" smtClean="0"/>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33</a:t>
            </a:fld>
            <a:endParaRPr lang="nl-NL"/>
          </a:p>
        </p:txBody>
      </p:sp>
    </p:spTree>
    <p:extLst>
      <p:ext uri="{BB962C8B-B14F-4D97-AF65-F5344CB8AC3E}">
        <p14:creationId xmlns:p14="http://schemas.microsoft.com/office/powerpoint/2010/main" val="2683023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solidFill>
                <a:srgbClr val="FF0000"/>
              </a:solidFill>
            </a:endParaRPr>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14</a:t>
            </a:fld>
            <a:endParaRPr lang="nl-NL"/>
          </a:p>
        </p:txBody>
      </p:sp>
    </p:spTree>
    <p:extLst>
      <p:ext uri="{BB962C8B-B14F-4D97-AF65-F5344CB8AC3E}">
        <p14:creationId xmlns:p14="http://schemas.microsoft.com/office/powerpoint/2010/main" val="1833419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We presteerden</a:t>
            </a:r>
            <a:r>
              <a:rPr lang="nl-BE" baseline="0" dirty="0" smtClean="0"/>
              <a:t> 6.796 sessies huisbezoeken en 87 </a:t>
            </a:r>
            <a:r>
              <a:rPr lang="nl-BE" baseline="0" dirty="0" err="1" smtClean="0"/>
              <a:t>outreachsessies</a:t>
            </a:r>
            <a:r>
              <a:rPr lang="nl-BE" baseline="0" dirty="0" smtClean="0"/>
              <a:t>, samen goed voor 6.883 sessies. </a:t>
            </a:r>
          </a:p>
          <a:p>
            <a:r>
              <a:rPr lang="nl-BE" baseline="0" dirty="0" smtClean="0"/>
              <a:t>De wegingsfactoren uit het BVR thuisbegeleiding van 2013 reduceren dit tot 6.575,9.</a:t>
            </a:r>
          </a:p>
          <a:p>
            <a:endParaRPr lang="nl-BE" baseline="0" dirty="0" smtClean="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34</a:t>
            </a:fld>
            <a:endParaRPr lang="nl-NL"/>
          </a:p>
        </p:txBody>
      </p:sp>
    </p:spTree>
    <p:extLst>
      <p:ext uri="{BB962C8B-B14F-4D97-AF65-F5344CB8AC3E}">
        <p14:creationId xmlns:p14="http://schemas.microsoft.com/office/powerpoint/2010/main" val="18399970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baseline="0" dirty="0" smtClean="0"/>
              <a:t>Zeggen dat de weging 10% betekent, is niet correct omdat we sowieso al meer dan 100% presteerden. Maar toch.</a:t>
            </a:r>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35</a:t>
            </a:fld>
            <a:endParaRPr lang="nl-NL"/>
          </a:p>
        </p:txBody>
      </p:sp>
    </p:spTree>
    <p:extLst>
      <p:ext uri="{BB962C8B-B14F-4D97-AF65-F5344CB8AC3E}">
        <p14:creationId xmlns:p14="http://schemas.microsoft.com/office/powerpoint/2010/main" val="12966320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RTH stijgt</a:t>
            </a:r>
            <a:r>
              <a:rPr lang="nl-BE" baseline="0" dirty="0" smtClean="0"/>
              <a:t> van 11,3% in 2013 naar 19,8% in 2014, 31,1% in 2015 en 62,5% in 2016.</a:t>
            </a:r>
          </a:p>
          <a:p>
            <a:r>
              <a:rPr lang="nl-BE" baseline="0" dirty="0" smtClean="0"/>
              <a:t>Verwacht wordt dat de stijging sterk zal toenemen de komende jaren.</a:t>
            </a: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36</a:t>
            </a:fld>
            <a:endParaRPr lang="nl-NL"/>
          </a:p>
        </p:txBody>
      </p:sp>
    </p:spTree>
    <p:extLst>
      <p:ext uri="{BB962C8B-B14F-4D97-AF65-F5344CB8AC3E}">
        <p14:creationId xmlns:p14="http://schemas.microsoft.com/office/powerpoint/2010/main" val="35161658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baseline="0" dirty="0" smtClean="0"/>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37</a:t>
            </a:fld>
            <a:endParaRPr lang="nl-NL"/>
          </a:p>
        </p:txBody>
      </p:sp>
    </p:spTree>
    <p:extLst>
      <p:ext uri="{BB962C8B-B14F-4D97-AF65-F5344CB8AC3E}">
        <p14:creationId xmlns:p14="http://schemas.microsoft.com/office/powerpoint/2010/main" val="17353971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Onze</a:t>
            </a:r>
            <a:r>
              <a:rPr lang="nl-BE" baseline="0" dirty="0" smtClean="0"/>
              <a:t> jongste kinderen blijven onze prioriteit: </a:t>
            </a:r>
            <a:r>
              <a:rPr lang="nl-BE" baseline="0" dirty="0" err="1" smtClean="0"/>
              <a:t>vroegbegeleiding</a:t>
            </a:r>
            <a:r>
              <a:rPr lang="nl-BE" baseline="0" dirty="0" smtClean="0"/>
              <a:t> en kinderwerking zijn samen goed voor 40% van de prestaties, gevolgd door de adolescentenwerking.</a:t>
            </a: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38</a:t>
            </a:fld>
            <a:endParaRPr lang="nl-NL"/>
          </a:p>
        </p:txBody>
      </p:sp>
    </p:spTree>
    <p:extLst>
      <p:ext uri="{BB962C8B-B14F-4D97-AF65-F5344CB8AC3E}">
        <p14:creationId xmlns:p14="http://schemas.microsoft.com/office/powerpoint/2010/main" val="36967271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24E5138-E9DA-4AC7-90A9-50AF690B53E2}" type="slidenum">
              <a:rPr kumimoji="0" lang="nl-NL"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nl-NL"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1623991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Ondanks het wegvallen van de normering (min. 65%</a:t>
            </a:r>
            <a:r>
              <a:rPr lang="nl-BE" baseline="0" dirty="0" smtClean="0"/>
              <a:t> in thuismilieu) blijven we een </a:t>
            </a:r>
            <a:r>
              <a:rPr lang="nl-BE" i="1" baseline="0" dirty="0" smtClean="0"/>
              <a:t>thuis</a:t>
            </a:r>
            <a:r>
              <a:rPr lang="nl-BE" i="0" baseline="0" dirty="0" smtClean="0"/>
              <a:t>begeleidingsdienst. </a:t>
            </a: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41</a:t>
            </a:fld>
            <a:endParaRPr lang="nl-NL"/>
          </a:p>
        </p:txBody>
      </p:sp>
    </p:spTree>
    <p:extLst>
      <p:ext uri="{BB962C8B-B14F-4D97-AF65-F5344CB8AC3E}">
        <p14:creationId xmlns:p14="http://schemas.microsoft.com/office/powerpoint/2010/main" val="22220239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 begeleidingsduur</a:t>
            </a:r>
          </a:p>
          <a:p>
            <a:endParaRPr lang="nl-BE" dirty="0" smtClean="0"/>
          </a:p>
          <a:p>
            <a:r>
              <a:rPr lang="nl-BE" dirty="0" smtClean="0"/>
              <a:t>Duur: </a:t>
            </a:r>
          </a:p>
          <a:p>
            <a:pPr marL="171450" indent="-171450">
              <a:buFontTx/>
              <a:buChar char="-"/>
            </a:pPr>
            <a:r>
              <a:rPr lang="nl-BE" dirty="0" smtClean="0"/>
              <a:t>Afwezigheid </a:t>
            </a:r>
            <a:r>
              <a:rPr lang="nl-BE" dirty="0" err="1" smtClean="0"/>
              <a:t>vd</a:t>
            </a:r>
            <a:r>
              <a:rPr lang="nl-BE" dirty="0" smtClean="0"/>
              <a:t> </a:t>
            </a:r>
            <a:r>
              <a:rPr lang="nl-BE" dirty="0" err="1" smtClean="0"/>
              <a:t>TB’er</a:t>
            </a:r>
            <a:r>
              <a:rPr lang="nl-BE" dirty="0" smtClean="0"/>
              <a:t> en keuzevrijheid</a:t>
            </a:r>
            <a:r>
              <a:rPr lang="nl-BE" baseline="0" dirty="0" smtClean="0"/>
              <a:t> van het gezin: </a:t>
            </a:r>
            <a:r>
              <a:rPr lang="nl-BE" dirty="0" smtClean="0"/>
              <a:t>ziekte, zwangerschap</a:t>
            </a:r>
          </a:p>
          <a:p>
            <a:pPr marL="171450" indent="-171450">
              <a:buFontTx/>
              <a:buChar char="-"/>
            </a:pPr>
            <a:r>
              <a:rPr lang="nl-BE" dirty="0" smtClean="0"/>
              <a:t>GB,</a:t>
            </a:r>
            <a:r>
              <a:rPr lang="nl-BE" baseline="0" dirty="0" smtClean="0"/>
              <a:t> gevolgd door 3j TB</a:t>
            </a:r>
          </a:p>
          <a:p>
            <a:pPr marL="171450" indent="-171450">
              <a:buFontTx/>
              <a:buChar char="-"/>
            </a:pPr>
            <a:endParaRPr lang="nl-BE" baseline="0" dirty="0" smtClean="0"/>
          </a:p>
          <a:p>
            <a:pPr marL="0" indent="0">
              <a:buFontTx/>
              <a:buNone/>
            </a:pPr>
            <a:r>
              <a:rPr lang="nl-BE" baseline="0" dirty="0" smtClean="0"/>
              <a:t>Het blok &lt;1 jaar stijgt lichtjes, dankzij de kortbegeleiding, A&amp;C en nazorg.</a:t>
            </a:r>
          </a:p>
          <a:p>
            <a:pPr marL="0" indent="0">
              <a:buFontTx/>
              <a:buNone/>
            </a:pPr>
            <a:r>
              <a:rPr lang="nl-BE" baseline="0" dirty="0" smtClean="0"/>
              <a:t>Nieuwe trajecten werken voor veel gezinnen.</a:t>
            </a:r>
          </a:p>
          <a:p>
            <a:pPr marL="0" indent="0">
              <a:buFontTx/>
              <a:buNone/>
            </a:pPr>
            <a:r>
              <a:rPr lang="nl-BE" baseline="0" dirty="0" smtClean="0"/>
              <a:t>Maar opletten: </a:t>
            </a:r>
          </a:p>
          <a:p>
            <a:pPr marL="171450" indent="-171450">
              <a:buFontTx/>
              <a:buChar char="-"/>
            </a:pPr>
            <a:r>
              <a:rPr lang="nl-BE" baseline="0" dirty="0" smtClean="0"/>
              <a:t>Niet voor alle gezinnen is een kort traject de oplossing</a:t>
            </a:r>
          </a:p>
          <a:p>
            <a:pPr marL="171450" indent="-171450">
              <a:buFontTx/>
              <a:buChar char="-"/>
            </a:pPr>
            <a:r>
              <a:rPr lang="nl-BE" baseline="0" dirty="0" smtClean="0"/>
              <a:t>Soms mispakken we ons: blijkt er véél meer te zitten achter een aanmelding met afgeronde vraag</a:t>
            </a:r>
          </a:p>
          <a:p>
            <a:pPr marL="0" indent="0">
              <a:buFontTx/>
              <a:buNone/>
            </a:pPr>
            <a:r>
              <a:rPr lang="nl-BE" baseline="0" dirty="0" smtClean="0">
                <a:sym typeface="Wingdings" panose="05000000000000000000" pitchFamily="2" charset="2"/>
              </a:rPr>
              <a:t></a:t>
            </a:r>
            <a:r>
              <a:rPr lang="nl-BE" baseline="0" dirty="0" smtClean="0"/>
              <a:t>Opletten dat we ons aanbod niet te hard afkalven; pleidooi om de korte trajecten zuiver te houden</a:t>
            </a:r>
          </a:p>
          <a:p>
            <a:pPr marL="171450" indent="-171450">
              <a:buFontTx/>
              <a:buChar char="-"/>
            </a:pPr>
            <a:endParaRPr lang="nl-BE" baseline="0" dirty="0" smtClean="0"/>
          </a:p>
          <a:p>
            <a:pPr marL="0" indent="0">
              <a:buFontTx/>
              <a:buNone/>
            </a:pP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42</a:t>
            </a:fld>
            <a:endParaRPr lang="nl-NL"/>
          </a:p>
        </p:txBody>
      </p:sp>
    </p:spTree>
    <p:extLst>
      <p:ext uri="{BB962C8B-B14F-4D97-AF65-F5344CB8AC3E}">
        <p14:creationId xmlns:p14="http://schemas.microsoft.com/office/powerpoint/2010/main" val="42914108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44</a:t>
            </a:fld>
            <a:endParaRPr lang="nl-NL"/>
          </a:p>
        </p:txBody>
      </p:sp>
    </p:spTree>
    <p:extLst>
      <p:ext uri="{BB962C8B-B14F-4D97-AF65-F5344CB8AC3E}">
        <p14:creationId xmlns:p14="http://schemas.microsoft.com/office/powerpoint/2010/main" val="6497570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45</a:t>
            </a:fld>
            <a:endParaRPr lang="nl-NL"/>
          </a:p>
        </p:txBody>
      </p:sp>
    </p:spTree>
    <p:extLst>
      <p:ext uri="{BB962C8B-B14F-4D97-AF65-F5344CB8AC3E}">
        <p14:creationId xmlns:p14="http://schemas.microsoft.com/office/powerpoint/2010/main" val="649757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baseline="0" dirty="0" smtClean="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15</a:t>
            </a:fld>
            <a:endParaRPr lang="nl-NL"/>
          </a:p>
        </p:txBody>
      </p:sp>
    </p:spTree>
    <p:extLst>
      <p:ext uri="{BB962C8B-B14F-4D97-AF65-F5344CB8AC3E}">
        <p14:creationId xmlns:p14="http://schemas.microsoft.com/office/powerpoint/2010/main" val="12747645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baseline="0" dirty="0" smtClean="0"/>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46</a:t>
            </a:fld>
            <a:endParaRPr lang="nl-NL"/>
          </a:p>
        </p:txBody>
      </p:sp>
    </p:spTree>
    <p:extLst>
      <p:ext uri="{BB962C8B-B14F-4D97-AF65-F5344CB8AC3E}">
        <p14:creationId xmlns:p14="http://schemas.microsoft.com/office/powerpoint/2010/main" val="21713816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baseline="0" dirty="0" smtClean="0"/>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47</a:t>
            </a:fld>
            <a:endParaRPr lang="nl-NL"/>
          </a:p>
        </p:txBody>
      </p:sp>
    </p:spTree>
    <p:extLst>
      <p:ext uri="{BB962C8B-B14F-4D97-AF65-F5344CB8AC3E}">
        <p14:creationId xmlns:p14="http://schemas.microsoft.com/office/powerpoint/2010/main" val="21713816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baseline="0" dirty="0" smtClean="0"/>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48</a:t>
            </a:fld>
            <a:endParaRPr lang="nl-NL"/>
          </a:p>
        </p:txBody>
      </p:sp>
    </p:spTree>
    <p:extLst>
      <p:ext uri="{BB962C8B-B14F-4D97-AF65-F5344CB8AC3E}">
        <p14:creationId xmlns:p14="http://schemas.microsoft.com/office/powerpoint/2010/main" val="5097754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49</a:t>
            </a:fld>
            <a:endParaRPr lang="nl-NL"/>
          </a:p>
        </p:txBody>
      </p:sp>
    </p:spTree>
    <p:extLst>
      <p:ext uri="{BB962C8B-B14F-4D97-AF65-F5344CB8AC3E}">
        <p14:creationId xmlns:p14="http://schemas.microsoft.com/office/powerpoint/2010/main" val="64975702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50</a:t>
            </a:fld>
            <a:endParaRPr lang="nl-NL"/>
          </a:p>
        </p:txBody>
      </p:sp>
    </p:spTree>
    <p:extLst>
      <p:ext uri="{BB962C8B-B14F-4D97-AF65-F5344CB8AC3E}">
        <p14:creationId xmlns:p14="http://schemas.microsoft.com/office/powerpoint/2010/main" val="6497570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51</a:t>
            </a:fld>
            <a:endParaRPr lang="nl-NL"/>
          </a:p>
        </p:txBody>
      </p:sp>
    </p:spTree>
    <p:extLst>
      <p:ext uri="{BB962C8B-B14F-4D97-AF65-F5344CB8AC3E}">
        <p14:creationId xmlns:p14="http://schemas.microsoft.com/office/powerpoint/2010/main" val="6497570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52</a:t>
            </a:fld>
            <a:endParaRPr lang="nl-NL"/>
          </a:p>
        </p:txBody>
      </p:sp>
    </p:spTree>
    <p:extLst>
      <p:ext uri="{BB962C8B-B14F-4D97-AF65-F5344CB8AC3E}">
        <p14:creationId xmlns:p14="http://schemas.microsoft.com/office/powerpoint/2010/main" val="3583096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16</a:t>
            </a:fld>
            <a:endParaRPr lang="nl-NL"/>
          </a:p>
        </p:txBody>
      </p:sp>
    </p:spTree>
    <p:extLst>
      <p:ext uri="{BB962C8B-B14F-4D97-AF65-F5344CB8AC3E}">
        <p14:creationId xmlns:p14="http://schemas.microsoft.com/office/powerpoint/2010/main" val="1346199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pPr marL="0" indent="0">
              <a:buFontTx/>
              <a:buNone/>
            </a:pPr>
            <a:endParaRPr lang="nl-BE" i="0" dirty="0">
              <a:solidFill>
                <a:srgbClr val="FF0000"/>
              </a:solidFill>
            </a:endParaRPr>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17</a:t>
            </a:fld>
            <a:endParaRPr lang="nl-NL"/>
          </a:p>
        </p:txBody>
      </p:sp>
    </p:spTree>
    <p:extLst>
      <p:ext uri="{BB962C8B-B14F-4D97-AF65-F5344CB8AC3E}">
        <p14:creationId xmlns:p14="http://schemas.microsoft.com/office/powerpoint/2010/main" val="1403009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pPr marL="0" indent="0" eaLnBrk="1" hangingPunct="1">
              <a:buNone/>
            </a:pPr>
            <a:r>
              <a:rPr lang="nl-BE" sz="1200" dirty="0" smtClean="0">
                <a:latin typeface="Trebuchet MS" pitchFamily="34" charset="0"/>
              </a:rPr>
              <a:t>De cijfers die de overheid hanteert zijn niet de realistische cijfers: vragen naar rechtstreeks toegankelijke hulp (‘RTH’) worden immers niet gecentraliseerd. De wachtenden zijn er nog, maar zijn op beleidsniveau niet gekend omdat men ze niet wil zien.</a:t>
            </a:r>
          </a:p>
          <a:p>
            <a:pPr marL="0" indent="0" eaLnBrk="1" hangingPunct="1">
              <a:buNone/>
            </a:pPr>
            <a:endParaRPr lang="nl-BE" sz="1200" dirty="0" smtClean="0">
              <a:latin typeface="Trebuchet MS" pitchFamily="34" charset="0"/>
            </a:endParaRPr>
          </a:p>
          <a:p>
            <a:pPr marL="0" indent="0" eaLnBrk="1" hangingPunct="1">
              <a:buNone/>
            </a:pPr>
            <a:r>
              <a:rPr lang="nl-BE" sz="1200" i="1" dirty="0" smtClean="0">
                <a:latin typeface="Trebuchet MS" pitchFamily="34" charset="0"/>
              </a:rPr>
              <a:t>Wat de overheid ook zal beweren: de wachtlijstcijfers zijn </a:t>
            </a:r>
            <a:r>
              <a:rPr lang="nl-BE" sz="1200" dirty="0" smtClean="0">
                <a:latin typeface="Trebuchet MS" pitchFamily="34" charset="0"/>
              </a:rPr>
              <a:t>niet</a:t>
            </a:r>
            <a:r>
              <a:rPr lang="nl-BE" sz="1200" i="1" dirty="0" smtClean="0">
                <a:latin typeface="Trebuchet MS" pitchFamily="34" charset="0"/>
              </a:rPr>
              <a:t> afgenomen door de invoering van de RTH en/of de verplichte drukverhoging!</a:t>
            </a:r>
          </a:p>
          <a:p>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18</a:t>
            </a:fld>
            <a:endParaRPr lang="nl-NL"/>
          </a:p>
        </p:txBody>
      </p:sp>
    </p:spTree>
    <p:extLst>
      <p:ext uri="{BB962C8B-B14F-4D97-AF65-F5344CB8AC3E}">
        <p14:creationId xmlns:p14="http://schemas.microsoft.com/office/powerpoint/2010/main" val="3755253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In 2016</a:t>
            </a:r>
            <a:r>
              <a:rPr lang="nl-BE" baseline="0" dirty="0" smtClean="0"/>
              <a:t> </a:t>
            </a:r>
            <a:r>
              <a:rPr lang="nl-BE" dirty="0" smtClean="0"/>
              <a:t>merken we een stijging van het</a:t>
            </a:r>
            <a:r>
              <a:rPr lang="nl-BE" baseline="0" dirty="0" smtClean="0"/>
              <a:t> aantal GIB met +8%. </a:t>
            </a: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19</a:t>
            </a:fld>
            <a:endParaRPr lang="nl-NL"/>
          </a:p>
        </p:txBody>
      </p:sp>
    </p:spTree>
    <p:extLst>
      <p:ext uri="{BB962C8B-B14F-4D97-AF65-F5344CB8AC3E}">
        <p14:creationId xmlns:p14="http://schemas.microsoft.com/office/powerpoint/2010/main" val="1757515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i="0" dirty="0" smtClean="0">
                <a:solidFill>
                  <a:schemeClr val="tx1"/>
                </a:solidFill>
              </a:rPr>
              <a:t>Slechts</a:t>
            </a:r>
            <a:r>
              <a:rPr lang="nl-BE" i="0" baseline="0" dirty="0" smtClean="0">
                <a:solidFill>
                  <a:schemeClr val="tx1"/>
                </a:solidFill>
              </a:rPr>
              <a:t> 4 gezinnen die aangemeld zijn voor 2016 </a:t>
            </a:r>
            <a:r>
              <a:rPr lang="nl-BE" i="0" baseline="0" dirty="0" err="1" smtClean="0">
                <a:solidFill>
                  <a:schemeClr val="tx1"/>
                </a:solidFill>
              </a:rPr>
              <a:t>tov</a:t>
            </a:r>
            <a:r>
              <a:rPr lang="nl-BE" i="0" baseline="0" dirty="0" smtClean="0">
                <a:solidFill>
                  <a:schemeClr val="tx1"/>
                </a:solidFill>
              </a:rPr>
              <a:t> 21 in 2015</a:t>
            </a:r>
            <a:endParaRPr lang="nl-BE" i="0" dirty="0" smtClean="0">
              <a:solidFill>
                <a:schemeClr val="tx1"/>
              </a:solidFill>
            </a:endParaRPr>
          </a:p>
          <a:p>
            <a:endParaRPr lang="nl-BE" i="0" dirty="0" smtClean="0">
              <a:solidFill>
                <a:schemeClr val="tx1"/>
              </a:solidFill>
            </a:endParaRPr>
          </a:p>
          <a:p>
            <a:r>
              <a:rPr lang="nl-BE" i="0" dirty="0" smtClean="0">
                <a:solidFill>
                  <a:schemeClr val="tx1"/>
                </a:solidFill>
              </a:rPr>
              <a:t>43,4% nieuw</a:t>
            </a:r>
            <a:r>
              <a:rPr lang="nl-BE" i="0" baseline="0" dirty="0" smtClean="0">
                <a:solidFill>
                  <a:schemeClr val="tx1"/>
                </a:solidFill>
              </a:rPr>
              <a:t> opgestarte gezinnen in 2016 </a:t>
            </a:r>
            <a:r>
              <a:rPr lang="nl-BE" i="0" baseline="0" dirty="0" err="1" smtClean="0">
                <a:solidFill>
                  <a:schemeClr val="tx1"/>
                </a:solidFill>
              </a:rPr>
              <a:t>tov</a:t>
            </a:r>
            <a:r>
              <a:rPr lang="nl-BE" i="0" baseline="0" dirty="0" smtClean="0">
                <a:solidFill>
                  <a:schemeClr val="tx1"/>
                </a:solidFill>
              </a:rPr>
              <a:t> 37% in 2015 </a:t>
            </a:r>
            <a:r>
              <a:rPr lang="nl-BE" i="0" baseline="0" dirty="0" smtClean="0">
                <a:solidFill>
                  <a:schemeClr val="tx1"/>
                </a:solidFill>
                <a:sym typeface="Wingdings" panose="05000000000000000000" pitchFamily="2" charset="2"/>
              </a:rPr>
              <a:t> stijging van 7%!</a:t>
            </a:r>
          </a:p>
          <a:p>
            <a:endParaRPr lang="nl-BE" i="0" baseline="0" dirty="0" smtClean="0">
              <a:solidFill>
                <a:schemeClr val="tx1"/>
              </a:solidFill>
              <a:sym typeface="Wingdings" panose="05000000000000000000" pitchFamily="2" charset="2"/>
            </a:endParaRPr>
          </a:p>
          <a:p>
            <a:r>
              <a:rPr lang="nl-BE" i="0" baseline="0" dirty="0" smtClean="0">
                <a:solidFill>
                  <a:schemeClr val="tx1"/>
                </a:solidFill>
                <a:sym typeface="Wingdings" panose="05000000000000000000" pitchFamily="2" charset="2"/>
              </a:rPr>
              <a:t>Aantal afgeronde gezinnen stijgt spectaculair</a:t>
            </a:r>
            <a:endParaRPr lang="nl-BE" i="1" dirty="0">
              <a:solidFill>
                <a:srgbClr val="FF0000"/>
              </a:solidFill>
            </a:endParaRPr>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20</a:t>
            </a:fld>
            <a:endParaRPr lang="nl-NL"/>
          </a:p>
        </p:txBody>
      </p:sp>
    </p:spTree>
    <p:extLst>
      <p:ext uri="{BB962C8B-B14F-4D97-AF65-F5344CB8AC3E}">
        <p14:creationId xmlns:p14="http://schemas.microsoft.com/office/powerpoint/2010/main" val="698733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r>
              <a:rPr lang="nl-BE" dirty="0" smtClean="0"/>
              <a:t>Overal stijging behalve</a:t>
            </a:r>
            <a:r>
              <a:rPr lang="nl-BE" baseline="0" dirty="0" smtClean="0"/>
              <a:t> in de - 12: 4 langdurige afwezigheden (2 psychosociaal, 2 medisch); niet evident te vervangen na 1 maand gewaarborgd inkomen.</a:t>
            </a:r>
            <a:endParaRPr lang="nl-BE" dirty="0"/>
          </a:p>
        </p:txBody>
      </p:sp>
      <p:sp>
        <p:nvSpPr>
          <p:cNvPr id="4" name="Tijdelijke aanduiding voor dianummer 3"/>
          <p:cNvSpPr>
            <a:spLocks noGrp="1"/>
          </p:cNvSpPr>
          <p:nvPr>
            <p:ph type="sldNum" sz="quarter" idx="10"/>
          </p:nvPr>
        </p:nvSpPr>
        <p:spPr/>
        <p:txBody>
          <a:bodyPr/>
          <a:lstStyle/>
          <a:p>
            <a:pPr>
              <a:defRPr/>
            </a:pPr>
            <a:fld id="{524E5138-E9DA-4AC7-90A9-50AF690B53E2}" type="slidenum">
              <a:rPr lang="nl-NL" smtClean="0"/>
              <a:pPr>
                <a:defRPr/>
              </a:pPr>
              <a:t>21</a:t>
            </a:fld>
            <a:endParaRPr lang="nl-NL"/>
          </a:p>
        </p:txBody>
      </p:sp>
    </p:spTree>
    <p:extLst>
      <p:ext uri="{BB962C8B-B14F-4D97-AF65-F5344CB8AC3E}">
        <p14:creationId xmlns:p14="http://schemas.microsoft.com/office/powerpoint/2010/main" val="853267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BE"/>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657B4ABD-F620-4422-AF0A-28D97C7CD643}" type="slidenum">
              <a:rPr lang="nl-NL"/>
              <a:pPr>
                <a:defRPr/>
              </a:pPr>
              <a:t>‹nr.›</a:t>
            </a:fld>
            <a:endParaRPr lang="nl-NL"/>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41A2074F-0194-4CEC-9319-D707615B04F9}" type="slidenum">
              <a:rPr lang="nl-NL"/>
              <a:pPr>
                <a:defRPr/>
              </a:pPr>
              <a:t>‹nr.›</a:t>
            </a:fld>
            <a:endParaRPr lang="nl-NL"/>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BE"/>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0F598EB7-A513-4856-BB02-429923E59282}" type="slidenum">
              <a:rPr lang="nl-NL"/>
              <a:pPr>
                <a:defRPr/>
              </a:pPr>
              <a:t>‹nr.›</a:t>
            </a:fld>
            <a:endParaRPr lang="nl-NL"/>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el en grafiek">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nl-BE"/>
          </a:p>
        </p:txBody>
      </p:sp>
      <p:sp>
        <p:nvSpPr>
          <p:cNvPr id="3" name="Tijdelijke aanduiding voor grafiek 2"/>
          <p:cNvSpPr>
            <a:spLocks noGrp="1"/>
          </p:cNvSpPr>
          <p:nvPr>
            <p:ph type="chart" idx="1"/>
          </p:nvPr>
        </p:nvSpPr>
        <p:spPr>
          <a:xfrm>
            <a:off x="457200" y="1600200"/>
            <a:ext cx="8229600" cy="4525963"/>
          </a:xfrm>
        </p:spPr>
        <p:txBody>
          <a:bodyPr/>
          <a:lstStyle/>
          <a:p>
            <a:pPr lvl="0"/>
            <a:endParaRPr lang="nl-BE" noProof="0"/>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65889937-F0C3-4378-925F-C92AD4185369}" type="slidenum">
              <a:rPr lang="nl-NL"/>
              <a:pPr>
                <a:defRPr/>
              </a:pPr>
              <a:t>‹nr.›</a:t>
            </a:fld>
            <a:endParaRPr lang="nl-NL"/>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nl-BE"/>
          </a:p>
        </p:txBody>
      </p:sp>
      <p:sp>
        <p:nvSpPr>
          <p:cNvPr id="3" name="Tijdelijke aanduiding voor tabel 2"/>
          <p:cNvSpPr>
            <a:spLocks noGrp="1"/>
          </p:cNvSpPr>
          <p:nvPr>
            <p:ph type="tbl" idx="1"/>
          </p:nvPr>
        </p:nvSpPr>
        <p:spPr>
          <a:xfrm>
            <a:off x="457200" y="1600200"/>
            <a:ext cx="8229600" cy="4525963"/>
          </a:xfrm>
        </p:spPr>
        <p:txBody>
          <a:bodyPr/>
          <a:lstStyle/>
          <a:p>
            <a:pPr lvl="0"/>
            <a:endParaRPr lang="nl-BE" noProof="0"/>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88E8FA46-3B35-45A9-9924-49471D5283CA}" type="slidenum">
              <a:rPr lang="nl-NL"/>
              <a:pPr>
                <a:defRPr/>
              </a:pPr>
              <a:t>‹nr.›</a:t>
            </a:fld>
            <a:endParaRPr lang="nl-NL"/>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Object">
    <p:spTree>
      <p:nvGrpSpPr>
        <p:cNvPr id="1" name=""/>
        <p:cNvGrpSpPr/>
        <p:nvPr/>
      </p:nvGrpSpPr>
      <p:grpSpPr>
        <a:xfrm>
          <a:off x="0" y="0"/>
          <a:ext cx="0" cy="0"/>
          <a:chOff x="0" y="0"/>
          <a:chExt cx="0" cy="0"/>
        </a:xfrm>
      </p:grpSpPr>
      <p:sp>
        <p:nvSpPr>
          <p:cNvPr id="2" name="Tijdelijke aanduiding voor inhoud 1"/>
          <p:cNvSpPr>
            <a:spLocks noGrp="1"/>
          </p:cNvSpPr>
          <p:nvPr>
            <p:ph/>
          </p:nvPr>
        </p:nvSpPr>
        <p:spPr>
          <a:xfrm>
            <a:off x="457200" y="274638"/>
            <a:ext cx="8229600" cy="5851525"/>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5096FAA1-6EE7-480C-AA1D-7A331C535B8C}" type="slidenum">
              <a:rPr lang="nl-NL"/>
              <a:pPr>
                <a:defRPr/>
              </a:pPr>
              <a:t>‹nr.›</a:t>
            </a:fld>
            <a:endParaRPr lang="nl-NL"/>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nl-BE"/>
          </a:p>
        </p:txBody>
      </p:sp>
      <p:sp>
        <p:nvSpPr>
          <p:cNvPr id="3" name="Tijdelijke aanduiding voor tekst 2"/>
          <p:cNvSpPr>
            <a:spLocks noGrp="1"/>
          </p:cNvSpPr>
          <p:nvPr>
            <p:ph type="body" sz="half" idx="1"/>
          </p:nvPr>
        </p:nvSpPr>
        <p:spPr>
          <a:xfrm>
            <a:off x="457200" y="1600200"/>
            <a:ext cx="4038600" cy="452596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4648200" y="1600200"/>
            <a:ext cx="4038600" cy="452596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55A3541D-5273-42DE-AD17-975D8D103FAA}" type="slidenum">
              <a:rPr lang="nl-NL"/>
              <a:pPr>
                <a:defRPr/>
              </a:pPr>
              <a:t>‹nr.›</a:t>
            </a:fld>
            <a:endParaRPr lang="nl-NL"/>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416A6D64-D394-4DC1-AF38-38DD765BA09D}" type="slidenum">
              <a:rPr lang="nl-NL"/>
              <a:pPr>
                <a:defRPr/>
              </a:pPr>
              <a:t>‹nr.›</a:t>
            </a:fld>
            <a:endParaRPr lang="nl-NL"/>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BE"/>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CAC59E74-EF9C-438E-911E-41990C887426}" type="slidenum">
              <a:rPr lang="nl-NL"/>
              <a:pPr>
                <a:defRPr/>
              </a:pPr>
              <a:t>‹nr.›</a:t>
            </a:fld>
            <a:endParaRPr lang="nl-NL"/>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3D617FAB-EF21-45E4-9914-ECE7AFA70C7E}" type="slidenum">
              <a:rPr lang="nl-NL"/>
              <a:pPr>
                <a:defRPr/>
              </a:pPr>
              <a:t>‹nr.›</a:t>
            </a:fld>
            <a:endParaRPr lang="nl-NL"/>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BE"/>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2392CCA5-16E0-46DF-8439-AA61FB843089}" type="slidenum">
              <a:rPr lang="nl-NL"/>
              <a:pPr>
                <a:defRPr/>
              </a:pPr>
              <a:t>‹nr.›</a:t>
            </a:fld>
            <a:endParaRPr lang="nl-NL"/>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6F8F2844-D2E6-4A4B-AF5D-D105764454CD}" type="slidenum">
              <a:rPr lang="nl-NL"/>
              <a:pPr>
                <a:defRPr/>
              </a:pPr>
              <a:t>‹nr.›</a:t>
            </a:fld>
            <a:endParaRPr lang="nl-NL"/>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F71C7B4E-54D0-4995-B400-2C7DBC1190CC}" type="slidenum">
              <a:rPr lang="nl-NL"/>
              <a:pPr>
                <a:defRPr/>
              </a:pPr>
              <a:t>‹nr.›</a:t>
            </a:fld>
            <a:endParaRPr lang="nl-NL"/>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BE"/>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7AD57DF0-77C8-4D7C-B194-E29663F3FE26}" type="slidenum">
              <a:rPr lang="nl-NL"/>
              <a:pPr>
                <a:defRPr/>
              </a:pPr>
              <a:t>‹nr.›</a:t>
            </a:fld>
            <a:endParaRPr lang="nl-NL"/>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BE"/>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BE"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F3025772-4F30-4611-833A-D4A7251495F3}" type="slidenum">
              <a:rPr lang="nl-NL"/>
              <a:pPr>
                <a:defRPr/>
              </a:pPr>
              <a:t>‹nr.›</a:t>
            </a:fld>
            <a:endParaRPr lang="nl-NL"/>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0F0B6"/>
            </a:gs>
            <a:gs pos="100000">
              <a:srgbClr val="CCCC00"/>
            </a:gs>
          </a:gsLst>
          <a:lin ang="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337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cs typeface="+mn-cs"/>
              </a:defRPr>
            </a:lvl1pPr>
          </a:lstStyle>
          <a:p>
            <a:pPr>
              <a:defRPr/>
            </a:pPr>
            <a:endParaRPr lang="nl-NL"/>
          </a:p>
        </p:txBody>
      </p:sp>
      <p:sp>
        <p:nvSpPr>
          <p:cNvPr id="337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cs typeface="+mn-cs"/>
              </a:defRPr>
            </a:lvl1pPr>
          </a:lstStyle>
          <a:p>
            <a:pPr>
              <a:defRPr/>
            </a:pPr>
            <a:endParaRPr lang="nl-NL"/>
          </a:p>
        </p:txBody>
      </p:sp>
      <p:sp>
        <p:nvSpPr>
          <p:cNvPr id="337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cs typeface="+mn-cs"/>
              </a:defRPr>
            </a:lvl1pPr>
          </a:lstStyle>
          <a:p>
            <a:pPr>
              <a:defRPr/>
            </a:pPr>
            <a:fld id="{7A0C0B6C-9372-4806-B3AD-316B160B1B36}" type="slidenum">
              <a:rPr lang="nl-NL"/>
              <a:pPr>
                <a:defRPr/>
              </a:pPr>
              <a:t>‹nr.›</a:t>
            </a:fld>
            <a:endParaRPr lang="nl-NL"/>
          </a:p>
        </p:txBody>
      </p:sp>
      <p:pic>
        <p:nvPicPr>
          <p:cNvPr id="1031" name="Picture 7" descr="logo victor"/>
          <p:cNvPicPr>
            <a:picLocks noChangeAspect="1" noChangeArrowheads="1"/>
          </p:cNvPicPr>
          <p:nvPr userDrawn="1"/>
        </p:nvPicPr>
        <p:blipFill>
          <a:blip r:embed="rId17">
            <a:clrChange>
              <a:clrFrom>
                <a:srgbClr val="FFFFFF"/>
              </a:clrFrom>
              <a:clrTo>
                <a:srgbClr val="FFFFFF">
                  <a:alpha val="0"/>
                </a:srgbClr>
              </a:clrTo>
            </a:clrChange>
          </a:blip>
          <a:srcRect/>
          <a:stretch>
            <a:fillRect/>
          </a:stretch>
        </p:blipFill>
        <p:spPr bwMode="auto">
          <a:xfrm>
            <a:off x="179388" y="188913"/>
            <a:ext cx="1244600" cy="16557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Lst>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vzwvictor.b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2" Type="http://schemas.openxmlformats.org/officeDocument/2006/relationships/hyperlink" Target="http://www.vzwvictor.b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ctrTitle"/>
          </p:nvPr>
        </p:nvSpPr>
        <p:spPr>
          <a:xfrm>
            <a:off x="684213" y="3284538"/>
            <a:ext cx="7772400" cy="1470025"/>
          </a:xfrm>
        </p:spPr>
        <p:txBody>
          <a:bodyPr/>
          <a:lstStyle/>
          <a:p>
            <a:pPr eaLnBrk="1" hangingPunct="1"/>
            <a:r>
              <a:rPr lang="nl-BE" sz="5400" dirty="0" smtClean="0"/>
              <a:t>Jaarverslag 2016</a:t>
            </a:r>
            <a:br>
              <a:rPr lang="nl-BE" sz="5400" dirty="0" smtClean="0"/>
            </a:br>
            <a:r>
              <a:rPr lang="nl-BE" sz="5400" dirty="0" smtClean="0"/>
              <a:t>vzw Victor</a:t>
            </a:r>
            <a:br>
              <a:rPr lang="nl-BE" sz="5400" dirty="0" smtClean="0"/>
            </a:br>
            <a:r>
              <a:rPr lang="nl-BE" sz="5400" dirty="0" smtClean="0"/>
              <a:t/>
            </a:r>
            <a:br>
              <a:rPr lang="nl-BE" sz="5400" dirty="0" smtClean="0"/>
            </a:br>
            <a:r>
              <a:rPr lang="nl-BE" sz="1800" dirty="0" smtClean="0"/>
              <a:t>Voorstelling op de</a:t>
            </a:r>
            <a:br>
              <a:rPr lang="nl-BE" sz="1800" dirty="0" smtClean="0"/>
            </a:br>
            <a:r>
              <a:rPr lang="nl-BE" sz="1800" dirty="0" smtClean="0"/>
              <a:t>Algemene Vergadering – 19/06/2017</a:t>
            </a:r>
            <a:br>
              <a:rPr lang="nl-BE" sz="1800" dirty="0" smtClean="0"/>
            </a:br>
            <a:r>
              <a:rPr lang="nl-BE" sz="1800" dirty="0"/>
              <a:t/>
            </a:r>
            <a:br>
              <a:rPr lang="nl-BE" sz="1800" dirty="0"/>
            </a:br>
            <a:r>
              <a:rPr lang="nl-BE" sz="1800" dirty="0" smtClean="0"/>
              <a:t/>
            </a:r>
            <a:br>
              <a:rPr lang="nl-BE" sz="1800" dirty="0" smtClean="0"/>
            </a:br>
            <a:r>
              <a:rPr lang="nl-BE" sz="1800" dirty="0" smtClean="0"/>
              <a:t/>
            </a:r>
            <a:br>
              <a:rPr lang="nl-BE" sz="1800" dirty="0" smtClean="0"/>
            </a:br>
            <a:endParaRPr lang="nl-NL" sz="1800" dirty="0" smtClean="0"/>
          </a:p>
        </p:txBody>
      </p:sp>
      <p:sp>
        <p:nvSpPr>
          <p:cNvPr id="3" name="Tekstvak 2"/>
          <p:cNvSpPr txBox="1"/>
          <p:nvPr/>
        </p:nvSpPr>
        <p:spPr>
          <a:xfrm>
            <a:off x="0" y="6277403"/>
            <a:ext cx="5832648" cy="577081"/>
          </a:xfrm>
          <a:prstGeom prst="rect">
            <a:avLst/>
          </a:prstGeom>
          <a:noFill/>
        </p:spPr>
        <p:txBody>
          <a:bodyPr wrap="square" rtlCol="0">
            <a:spAutoFit/>
          </a:bodyPr>
          <a:lstStyle/>
          <a:p>
            <a:r>
              <a:rPr lang="nl-BE" sz="1050" dirty="0">
                <a:latin typeface="+mj-lt"/>
              </a:rPr>
              <a:t>Meer informatie is te vinden </a:t>
            </a:r>
            <a:br>
              <a:rPr lang="nl-BE" sz="1050" dirty="0">
                <a:latin typeface="+mj-lt"/>
              </a:rPr>
            </a:br>
            <a:r>
              <a:rPr lang="nl-BE" sz="1050" dirty="0">
                <a:latin typeface="+mj-lt"/>
              </a:rPr>
              <a:t>- op de website </a:t>
            </a:r>
            <a:r>
              <a:rPr lang="nl-BE" sz="1050" dirty="0">
                <a:latin typeface="+mj-lt"/>
                <a:hlinkClick r:id="rId2"/>
              </a:rPr>
              <a:t>www.vzwvictor.be</a:t>
            </a:r>
            <a:r>
              <a:rPr lang="nl-BE" sz="1050" dirty="0">
                <a:latin typeface="+mj-lt"/>
              </a:rPr>
              <a:t/>
            </a:r>
            <a:br>
              <a:rPr lang="nl-BE" sz="1050" dirty="0">
                <a:latin typeface="+mj-lt"/>
              </a:rPr>
            </a:br>
            <a:r>
              <a:rPr lang="nl-BE" sz="1050" dirty="0" smtClean="0">
                <a:latin typeface="+mj-lt"/>
              </a:rPr>
              <a:t>- op </a:t>
            </a:r>
            <a:r>
              <a:rPr lang="nl-BE" sz="1050" dirty="0">
                <a:latin typeface="+mj-lt"/>
              </a:rPr>
              <a:t>de papieren versie van het jaarverslag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50" name="Rectangle 2"/>
          <p:cNvSpPr>
            <a:spLocks noGrp="1" noChangeArrowheads="1"/>
          </p:cNvSpPr>
          <p:nvPr>
            <p:ph type="title"/>
          </p:nvPr>
        </p:nvSpPr>
        <p:spPr/>
        <p:txBody>
          <a:bodyPr/>
          <a:lstStyle/>
          <a:p>
            <a:r>
              <a:rPr lang="nl-BE" altLang="nl-BE" sz="3200" u="sng" dirty="0" smtClean="0"/>
              <a:t>Verzuim</a:t>
            </a:r>
            <a:r>
              <a:rPr lang="nl-BE" altLang="nl-BE" sz="3200" dirty="0" smtClean="0"/>
              <a:t> </a:t>
            </a:r>
            <a:r>
              <a:rPr lang="nl-BE" altLang="nl-BE" sz="2400" dirty="0" smtClean="0"/>
              <a:t>(1)</a:t>
            </a:r>
            <a:endParaRPr lang="nl-NL" altLang="nl-BE" sz="2400" dirty="0" smtClean="0"/>
          </a:p>
        </p:txBody>
      </p:sp>
      <p:pic>
        <p:nvPicPr>
          <p:cNvPr id="2" name="Afbeelding 1"/>
          <p:cNvPicPr>
            <a:picLocks noChangeAspect="1"/>
          </p:cNvPicPr>
          <p:nvPr/>
        </p:nvPicPr>
        <p:blipFill>
          <a:blip r:embed="rId2"/>
          <a:stretch>
            <a:fillRect/>
          </a:stretch>
        </p:blipFill>
        <p:spPr>
          <a:xfrm>
            <a:off x="1509038" y="2492896"/>
            <a:ext cx="6125924" cy="3682072"/>
          </a:xfrm>
          <a:prstGeom prst="rect">
            <a:avLst/>
          </a:prstGeom>
        </p:spPr>
      </p:pic>
    </p:spTree>
    <p:extLst>
      <p:ext uri="{BB962C8B-B14F-4D97-AF65-F5344CB8AC3E}">
        <p14:creationId xmlns:p14="http://schemas.microsoft.com/office/powerpoint/2010/main" val="420963276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nl-BE" altLang="nl-BE" sz="3200" u="sng" dirty="0" smtClean="0"/>
              <a:t>Verzuim</a:t>
            </a:r>
            <a:r>
              <a:rPr lang="nl-BE" altLang="nl-BE" sz="1800" dirty="0" smtClean="0"/>
              <a:t> </a:t>
            </a:r>
            <a:r>
              <a:rPr lang="nl-BE" altLang="nl-BE" sz="2400" dirty="0" smtClean="0"/>
              <a:t>(2)</a:t>
            </a:r>
            <a:endParaRPr lang="nl-NL" altLang="nl-BE" sz="2400" dirty="0" smtClean="0"/>
          </a:p>
        </p:txBody>
      </p:sp>
      <p:pic>
        <p:nvPicPr>
          <p:cNvPr id="2" name="Afbeelding 1"/>
          <p:cNvPicPr>
            <a:picLocks noChangeAspect="1"/>
          </p:cNvPicPr>
          <p:nvPr/>
        </p:nvPicPr>
        <p:blipFill>
          <a:blip r:embed="rId2"/>
          <a:stretch>
            <a:fillRect/>
          </a:stretch>
        </p:blipFill>
        <p:spPr>
          <a:xfrm>
            <a:off x="816151" y="1844824"/>
            <a:ext cx="7511698" cy="4752299"/>
          </a:xfrm>
          <a:prstGeom prst="rect">
            <a:avLst/>
          </a:prstGeom>
        </p:spPr>
      </p:pic>
    </p:spTree>
    <p:extLst>
      <p:ext uri="{BB962C8B-B14F-4D97-AF65-F5344CB8AC3E}">
        <p14:creationId xmlns:p14="http://schemas.microsoft.com/office/powerpoint/2010/main" val="262215971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7" name="Rectangle 4"/>
          <p:cNvSpPr>
            <a:spLocks noGrp="1" noChangeArrowheads="1"/>
          </p:cNvSpPr>
          <p:nvPr>
            <p:ph type="title"/>
          </p:nvPr>
        </p:nvSpPr>
        <p:spPr/>
        <p:txBody>
          <a:bodyPr/>
          <a:lstStyle/>
          <a:p>
            <a:r>
              <a:rPr lang="nl-BE" altLang="nl-BE" sz="3200" u="sng" dirty="0" smtClean="0"/>
              <a:t>Loopbaanonderbreking</a:t>
            </a:r>
            <a:endParaRPr lang="nl-NL" altLang="nl-BE" sz="4000" u="sng" dirty="0" smtClean="0">
              <a:solidFill>
                <a:srgbClr val="FF0000"/>
              </a:solidFill>
            </a:endParaRPr>
          </a:p>
        </p:txBody>
      </p:sp>
      <p:pic>
        <p:nvPicPr>
          <p:cNvPr id="2" name="Afbeelding 1"/>
          <p:cNvPicPr>
            <a:picLocks noChangeAspect="1"/>
          </p:cNvPicPr>
          <p:nvPr/>
        </p:nvPicPr>
        <p:blipFill>
          <a:blip r:embed="rId2"/>
          <a:stretch>
            <a:fillRect/>
          </a:stretch>
        </p:blipFill>
        <p:spPr>
          <a:xfrm>
            <a:off x="899592" y="2276872"/>
            <a:ext cx="6724929" cy="4042112"/>
          </a:xfrm>
          <a:prstGeom prst="rect">
            <a:avLst/>
          </a:prstGeom>
        </p:spPr>
      </p:pic>
    </p:spTree>
    <p:extLst>
      <p:ext uri="{BB962C8B-B14F-4D97-AF65-F5344CB8AC3E}">
        <p14:creationId xmlns:p14="http://schemas.microsoft.com/office/powerpoint/2010/main" val="390662368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p:nvPr>
        </p:nvSpPr>
        <p:spPr/>
        <p:txBody>
          <a:bodyPr/>
          <a:lstStyle/>
          <a:p>
            <a:pPr eaLnBrk="1" hangingPunct="1"/>
            <a:r>
              <a:rPr lang="nl-BE" altLang="nl-BE" sz="3200" dirty="0" smtClean="0">
                <a:solidFill>
                  <a:schemeClr val="tx1"/>
                </a:solidFill>
              </a:rPr>
              <a:t>Personeelskenmerken </a:t>
            </a:r>
            <a:r>
              <a:rPr lang="nl-BE" altLang="nl-BE" sz="2400" dirty="0" smtClean="0">
                <a:solidFill>
                  <a:schemeClr val="tx1"/>
                </a:solidFill>
              </a:rPr>
              <a:t>(5)</a:t>
            </a:r>
            <a:endParaRPr lang="nl-NL" altLang="nl-BE" sz="2400" dirty="0" smtClean="0">
              <a:solidFill>
                <a:schemeClr val="tx1"/>
              </a:solidFill>
            </a:endParaRPr>
          </a:p>
        </p:txBody>
      </p:sp>
      <p:sp>
        <p:nvSpPr>
          <p:cNvPr id="86018" name="Rectangle 3"/>
          <p:cNvSpPr>
            <a:spLocks noGrp="1" noChangeArrowheads="1"/>
          </p:cNvSpPr>
          <p:nvPr>
            <p:ph type="body" idx="1"/>
          </p:nvPr>
        </p:nvSpPr>
        <p:spPr/>
        <p:txBody>
          <a:bodyPr/>
          <a:lstStyle/>
          <a:p>
            <a:pPr eaLnBrk="1" hangingPunct="1"/>
            <a:endParaRPr lang="nl-BE" altLang="nl-BE" dirty="0" smtClean="0"/>
          </a:p>
          <a:p>
            <a:pPr eaLnBrk="1" hangingPunct="1"/>
            <a:r>
              <a:rPr lang="nl-BE" altLang="nl-BE" sz="2400" dirty="0" smtClean="0">
                <a:latin typeface="+mj-lt"/>
              </a:rPr>
              <a:t>Stroomkenmerken</a:t>
            </a:r>
          </a:p>
          <a:p>
            <a:pPr lvl="1" eaLnBrk="1" hangingPunct="1"/>
            <a:r>
              <a:rPr lang="nl-BE" altLang="nl-BE" sz="2000" dirty="0" smtClean="0">
                <a:latin typeface="+mj-lt"/>
              </a:rPr>
              <a:t>15% 	instroomratio</a:t>
            </a:r>
          </a:p>
          <a:p>
            <a:pPr lvl="1" eaLnBrk="1" hangingPunct="1"/>
            <a:r>
              <a:rPr lang="nl-BE" altLang="nl-BE" sz="2000" dirty="0" smtClean="0">
                <a:latin typeface="+mj-lt"/>
              </a:rPr>
              <a:t>23%	uitstroomratio</a:t>
            </a:r>
          </a:p>
          <a:p>
            <a:pPr lvl="1" eaLnBrk="1" hangingPunct="1"/>
            <a:endParaRPr lang="nl-BE" altLang="nl-BE" sz="2000" dirty="0" smtClean="0">
              <a:latin typeface="+mj-lt"/>
            </a:endParaRPr>
          </a:p>
          <a:p>
            <a:pPr eaLnBrk="1" hangingPunct="1"/>
            <a:r>
              <a:rPr lang="nl-BE" altLang="nl-BE" sz="2400" dirty="0" smtClean="0">
                <a:latin typeface="+mj-lt"/>
              </a:rPr>
              <a:t>Geslachtskenmerken</a:t>
            </a:r>
          </a:p>
        </p:txBody>
      </p:sp>
      <p:pic>
        <p:nvPicPr>
          <p:cNvPr id="2" name="Afbeelding 1"/>
          <p:cNvPicPr>
            <a:picLocks noChangeAspect="1"/>
          </p:cNvPicPr>
          <p:nvPr/>
        </p:nvPicPr>
        <p:blipFill>
          <a:blip r:embed="rId3"/>
          <a:stretch>
            <a:fillRect/>
          </a:stretch>
        </p:blipFill>
        <p:spPr>
          <a:xfrm>
            <a:off x="1979712" y="4102369"/>
            <a:ext cx="4584589" cy="2755631"/>
          </a:xfrm>
          <a:prstGeom prst="rect">
            <a:avLst/>
          </a:prstGeom>
        </p:spPr>
      </p:pic>
    </p:spTree>
    <p:extLst>
      <p:ext uri="{BB962C8B-B14F-4D97-AF65-F5344CB8AC3E}">
        <p14:creationId xmlns:p14="http://schemas.microsoft.com/office/powerpoint/2010/main" val="343660116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pPr eaLnBrk="1" hangingPunct="1"/>
            <a:r>
              <a:rPr lang="nl-BE" sz="3200" u="sng" dirty="0" smtClean="0">
                <a:solidFill>
                  <a:schemeClr val="accent4"/>
                </a:solidFill>
              </a:rPr>
              <a:t>Aanmeldingen</a:t>
            </a:r>
            <a:r>
              <a:rPr lang="nl-BE" sz="3200" dirty="0" smtClean="0"/>
              <a:t> </a:t>
            </a:r>
            <a:r>
              <a:rPr lang="nl-BE" sz="2400" dirty="0" smtClean="0"/>
              <a:t>(2008-2016)</a:t>
            </a:r>
            <a:endParaRPr lang="nl-NL" sz="3200" u="sng" dirty="0" smtClean="0"/>
          </a:p>
        </p:txBody>
      </p:sp>
      <p:pic>
        <p:nvPicPr>
          <p:cNvPr id="3" name="Afbeelding 2"/>
          <p:cNvPicPr>
            <a:picLocks noChangeAspect="1"/>
          </p:cNvPicPr>
          <p:nvPr/>
        </p:nvPicPr>
        <p:blipFill>
          <a:blip r:embed="rId3"/>
          <a:stretch>
            <a:fillRect/>
          </a:stretch>
        </p:blipFill>
        <p:spPr>
          <a:xfrm>
            <a:off x="996872" y="1988840"/>
            <a:ext cx="7623043" cy="4644115"/>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pPr eaLnBrk="1" hangingPunct="1"/>
            <a:r>
              <a:rPr lang="nl-BE" sz="3200" u="sng" dirty="0" smtClean="0">
                <a:solidFill>
                  <a:schemeClr val="accent4"/>
                </a:solidFill>
              </a:rPr>
              <a:t>Aanmeldingen</a:t>
            </a:r>
            <a:r>
              <a:rPr lang="nl-BE" sz="3200" dirty="0" smtClean="0"/>
              <a:t/>
            </a:r>
            <a:br>
              <a:rPr lang="nl-BE" sz="3200" dirty="0" smtClean="0"/>
            </a:br>
            <a:r>
              <a:rPr lang="nl-BE" sz="3200" dirty="0" smtClean="0"/>
              <a:t> per werkingsaspect </a:t>
            </a:r>
            <a:r>
              <a:rPr lang="nl-BE" sz="2400" dirty="0" smtClean="0"/>
              <a:t>(2013-2016)</a:t>
            </a:r>
            <a:endParaRPr lang="nl-NL" sz="2000" dirty="0" smtClean="0"/>
          </a:p>
        </p:txBody>
      </p:sp>
      <p:pic>
        <p:nvPicPr>
          <p:cNvPr id="4" name="Afbeelding 3"/>
          <p:cNvPicPr>
            <a:picLocks noChangeAspect="1"/>
          </p:cNvPicPr>
          <p:nvPr/>
        </p:nvPicPr>
        <p:blipFill>
          <a:blip r:embed="rId3"/>
          <a:stretch>
            <a:fillRect/>
          </a:stretch>
        </p:blipFill>
        <p:spPr>
          <a:xfrm>
            <a:off x="971600" y="2060848"/>
            <a:ext cx="7376299" cy="4631831"/>
          </a:xfrm>
          <a:prstGeom prst="rect">
            <a:avLst/>
          </a:prstGeo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body" idx="1"/>
          </p:nvPr>
        </p:nvSpPr>
        <p:spPr>
          <a:xfrm>
            <a:off x="468313" y="1773238"/>
            <a:ext cx="8229600" cy="4525962"/>
          </a:xfrm>
        </p:spPr>
        <p:txBody>
          <a:bodyPr/>
          <a:lstStyle/>
          <a:p>
            <a:pPr lvl="1" eaLnBrk="1" hangingPunct="1"/>
            <a:endParaRPr lang="nl-BE" sz="2400" dirty="0" smtClean="0">
              <a:latin typeface="+mj-lt"/>
            </a:endParaRPr>
          </a:p>
          <a:p>
            <a:pPr lvl="1" eaLnBrk="1" hangingPunct="1"/>
            <a:r>
              <a:rPr lang="nl-BE" sz="2400" dirty="0" smtClean="0">
                <a:latin typeface="+mj-lt"/>
              </a:rPr>
              <a:t>Globale stijging met +19% </a:t>
            </a:r>
            <a:r>
              <a:rPr lang="nl-BE" sz="1800" dirty="0" smtClean="0">
                <a:latin typeface="+mj-lt"/>
              </a:rPr>
              <a:t>(~ +54% op 5 jaar tijd)</a:t>
            </a:r>
          </a:p>
          <a:p>
            <a:pPr lvl="1" eaLnBrk="1" hangingPunct="1"/>
            <a:r>
              <a:rPr lang="nl-BE" sz="2400" dirty="0" smtClean="0">
                <a:latin typeface="+mj-lt"/>
              </a:rPr>
              <a:t>Per werkingsaspect:</a:t>
            </a:r>
          </a:p>
          <a:p>
            <a:pPr lvl="2" eaLnBrk="1" hangingPunct="1"/>
            <a:r>
              <a:rPr lang="nl-BE" sz="1600" dirty="0" smtClean="0">
                <a:latin typeface="+mj-lt"/>
              </a:rPr>
              <a:t>+5% bij de volwassenen (&gt; &lt; +34% vorig jaar)</a:t>
            </a:r>
          </a:p>
          <a:p>
            <a:pPr lvl="2" eaLnBrk="1" hangingPunct="1"/>
            <a:r>
              <a:rPr lang="nl-BE" sz="1600" dirty="0" smtClean="0">
                <a:latin typeface="+mj-lt"/>
              </a:rPr>
              <a:t>+21% in de kinderwerking</a:t>
            </a:r>
          </a:p>
          <a:p>
            <a:pPr lvl="2" eaLnBrk="1" hangingPunct="1"/>
            <a:r>
              <a:rPr lang="nl-BE" sz="1600" dirty="0" smtClean="0">
                <a:latin typeface="+mj-lt"/>
              </a:rPr>
              <a:t>+29% in zowel </a:t>
            </a:r>
            <a:r>
              <a:rPr lang="nl-BE" sz="1600" dirty="0" err="1" smtClean="0">
                <a:latin typeface="+mj-lt"/>
              </a:rPr>
              <a:t>vroegbegeleiding</a:t>
            </a:r>
            <a:r>
              <a:rPr lang="nl-BE" sz="1600" dirty="0" smtClean="0">
                <a:latin typeface="+mj-lt"/>
              </a:rPr>
              <a:t> als adolescentenwerking</a:t>
            </a:r>
          </a:p>
          <a:p>
            <a:pPr lvl="2" eaLnBrk="1" hangingPunct="1"/>
            <a:r>
              <a:rPr lang="nl-BE" sz="1600" dirty="0" smtClean="0">
                <a:latin typeface="+mj-lt"/>
              </a:rPr>
              <a:t>Forse stijging bij de volwassenen (+34%)</a:t>
            </a:r>
          </a:p>
          <a:p>
            <a:pPr marL="0" indent="0" eaLnBrk="1" hangingPunct="1">
              <a:buNone/>
            </a:pPr>
            <a:endParaRPr lang="nl-BE" sz="2800" u="sng" dirty="0" smtClean="0">
              <a:latin typeface="+mj-lt"/>
              <a:sym typeface="Wingdings" panose="05000000000000000000" pitchFamily="2" charset="2"/>
            </a:endParaRPr>
          </a:p>
          <a:p>
            <a:pPr marL="0" indent="0" eaLnBrk="1" hangingPunct="1">
              <a:buNone/>
            </a:pPr>
            <a:r>
              <a:rPr lang="nl-BE" sz="2800" u="sng" dirty="0" smtClean="0">
                <a:latin typeface="+mj-lt"/>
                <a:sym typeface="Wingdings" panose="05000000000000000000" pitchFamily="2" charset="2"/>
              </a:rPr>
              <a:t> </a:t>
            </a:r>
            <a:r>
              <a:rPr lang="nl-BE" sz="2800" u="sng" dirty="0" smtClean="0">
                <a:latin typeface="+mj-lt"/>
              </a:rPr>
              <a:t>Het </a:t>
            </a:r>
            <a:r>
              <a:rPr lang="nl-BE" sz="2800" u="sng" dirty="0">
                <a:latin typeface="+mj-lt"/>
              </a:rPr>
              <a:t>aantal aanmeldingen blijft </a:t>
            </a:r>
            <a:r>
              <a:rPr lang="nl-BE" sz="2800" u="sng" dirty="0" smtClean="0">
                <a:latin typeface="+mj-lt"/>
              </a:rPr>
              <a:t>stijgen</a:t>
            </a:r>
            <a:r>
              <a:rPr lang="nl-BE" sz="2800" dirty="0" smtClean="0">
                <a:latin typeface="+mj-lt"/>
              </a:rPr>
              <a:t> ondanks de aanwezigheid van andere RTH-aanbieders in de provincie</a:t>
            </a:r>
            <a:endParaRPr lang="nl-BE" sz="2800" u="sng" dirty="0">
              <a:latin typeface="+mj-lt"/>
            </a:endParaRPr>
          </a:p>
          <a:p>
            <a:pPr marL="0" indent="0" eaLnBrk="1" hangingPunct="1">
              <a:buNone/>
            </a:pPr>
            <a:endParaRPr lang="nl-BE" sz="2400" dirty="0" smtClean="0">
              <a:latin typeface="Trebuchet MS" pitchFamily="34" charset="0"/>
            </a:endParaRPr>
          </a:p>
        </p:txBody>
      </p:sp>
    </p:spTree>
    <p:extLst>
      <p:ext uri="{BB962C8B-B14F-4D97-AF65-F5344CB8AC3E}">
        <p14:creationId xmlns:p14="http://schemas.microsoft.com/office/powerpoint/2010/main" val="196629063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pPr eaLnBrk="1" hangingPunct="1"/>
            <a:r>
              <a:rPr lang="nl-BE" sz="3200" dirty="0" smtClean="0">
                <a:solidFill>
                  <a:schemeClr val="tx1"/>
                </a:solidFill>
              </a:rPr>
              <a:t>Gezinnen op de </a:t>
            </a:r>
            <a:r>
              <a:rPr lang="nl-BE" sz="3200" u="sng" dirty="0" smtClean="0">
                <a:solidFill>
                  <a:schemeClr val="accent4"/>
                </a:solidFill>
              </a:rPr>
              <a:t>wachtlijst</a:t>
            </a:r>
            <a:r>
              <a:rPr lang="nl-BE" sz="3200" dirty="0" smtClean="0">
                <a:solidFill>
                  <a:schemeClr val="tx1"/>
                </a:solidFill>
              </a:rPr>
              <a:t> </a:t>
            </a:r>
            <a:r>
              <a:rPr lang="nl-BE" sz="2400" dirty="0" smtClean="0">
                <a:solidFill>
                  <a:schemeClr val="tx1"/>
                </a:solidFill>
              </a:rPr>
              <a:t>(2008-2016)</a:t>
            </a:r>
            <a:endParaRPr lang="nl-NL" sz="3200" dirty="0" smtClean="0">
              <a:solidFill>
                <a:schemeClr val="tx1"/>
              </a:solidFill>
            </a:endParaRPr>
          </a:p>
        </p:txBody>
      </p:sp>
      <p:pic>
        <p:nvPicPr>
          <p:cNvPr id="2" name="Afbeelding 1"/>
          <p:cNvPicPr>
            <a:picLocks noChangeAspect="1"/>
          </p:cNvPicPr>
          <p:nvPr/>
        </p:nvPicPr>
        <p:blipFill>
          <a:blip r:embed="rId3"/>
          <a:stretch>
            <a:fillRect/>
          </a:stretch>
        </p:blipFill>
        <p:spPr>
          <a:xfrm>
            <a:off x="457200" y="2060848"/>
            <a:ext cx="8196803" cy="4654466"/>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a:xfrm>
            <a:off x="468313" y="260350"/>
            <a:ext cx="8229600" cy="1143000"/>
          </a:xfrm>
        </p:spPr>
        <p:txBody>
          <a:bodyPr/>
          <a:lstStyle/>
          <a:p>
            <a:pPr eaLnBrk="1" hangingPunct="1"/>
            <a:endParaRPr lang="nl-NL" sz="3200" u="sng" dirty="0" smtClean="0">
              <a:latin typeface="Trebuchet MS" pitchFamily="34" charset="0"/>
            </a:endParaRPr>
          </a:p>
        </p:txBody>
      </p:sp>
      <p:sp>
        <p:nvSpPr>
          <p:cNvPr id="79874" name="Rectangle 3"/>
          <p:cNvSpPr>
            <a:spLocks noGrp="1" noChangeArrowheads="1"/>
          </p:cNvSpPr>
          <p:nvPr>
            <p:ph type="body" idx="1"/>
          </p:nvPr>
        </p:nvSpPr>
        <p:spPr>
          <a:xfrm>
            <a:off x="468313" y="1773238"/>
            <a:ext cx="8229600" cy="5084762"/>
          </a:xfrm>
        </p:spPr>
        <p:txBody>
          <a:bodyPr/>
          <a:lstStyle/>
          <a:p>
            <a:pPr eaLnBrk="1" hangingPunct="1"/>
            <a:r>
              <a:rPr lang="nl-BE" sz="2000" dirty="0" smtClean="0">
                <a:latin typeface="+mj-lt"/>
              </a:rPr>
              <a:t>Globale stijging met +2% </a:t>
            </a:r>
            <a:r>
              <a:rPr lang="nl-BE" sz="1800" dirty="0">
                <a:latin typeface="+mj-lt"/>
              </a:rPr>
              <a:t>(~ </a:t>
            </a:r>
            <a:r>
              <a:rPr lang="nl-BE" sz="1800" dirty="0" smtClean="0">
                <a:latin typeface="+mj-lt"/>
              </a:rPr>
              <a:t>+47%</a:t>
            </a:r>
            <a:r>
              <a:rPr lang="nl-BE" sz="1800" dirty="0" smtClean="0">
                <a:solidFill>
                  <a:srgbClr val="FF0000"/>
                </a:solidFill>
                <a:latin typeface="+mj-lt"/>
              </a:rPr>
              <a:t> </a:t>
            </a:r>
            <a:r>
              <a:rPr lang="nl-BE" sz="1800" dirty="0" err="1" smtClean="0">
                <a:solidFill>
                  <a:srgbClr val="FF0000"/>
                </a:solidFill>
                <a:latin typeface="+mj-lt"/>
              </a:rPr>
              <a:t>tov</a:t>
            </a:r>
            <a:r>
              <a:rPr lang="nl-BE" sz="1800" dirty="0" smtClean="0">
                <a:solidFill>
                  <a:srgbClr val="FF0000"/>
                </a:solidFill>
                <a:latin typeface="+mj-lt"/>
              </a:rPr>
              <a:t> 2011</a:t>
            </a:r>
            <a:r>
              <a:rPr lang="nl-BE" sz="1800" dirty="0" smtClean="0">
                <a:latin typeface="+mj-lt"/>
              </a:rPr>
              <a:t>)</a:t>
            </a:r>
            <a:endParaRPr lang="nl-BE" sz="1800" dirty="0">
              <a:latin typeface="+mj-lt"/>
            </a:endParaRPr>
          </a:p>
          <a:p>
            <a:pPr eaLnBrk="1" hangingPunct="1"/>
            <a:r>
              <a:rPr lang="nl-BE" sz="2000" dirty="0" smtClean="0">
                <a:latin typeface="+mj-lt"/>
              </a:rPr>
              <a:t>Per werkingsaspect: </a:t>
            </a:r>
          </a:p>
          <a:p>
            <a:pPr lvl="1" eaLnBrk="1" hangingPunct="1"/>
            <a:r>
              <a:rPr lang="nl-BE" sz="1600" dirty="0" smtClean="0">
                <a:latin typeface="+mj-lt"/>
              </a:rPr>
              <a:t>+</a:t>
            </a:r>
            <a:r>
              <a:rPr lang="nl-BE" sz="1800" dirty="0" smtClean="0">
                <a:latin typeface="+mj-lt"/>
              </a:rPr>
              <a:t> 8,4% bij minderjarigen </a:t>
            </a:r>
            <a:r>
              <a:rPr lang="nl-BE" sz="1600" dirty="0" smtClean="0">
                <a:latin typeface="+mj-lt"/>
              </a:rPr>
              <a:t>(</a:t>
            </a:r>
            <a:r>
              <a:rPr lang="nl-BE" sz="1600" dirty="0" err="1" smtClean="0">
                <a:latin typeface="+mj-lt"/>
              </a:rPr>
              <a:t>vroegbegeleiding</a:t>
            </a:r>
            <a:r>
              <a:rPr lang="nl-BE" sz="1600" dirty="0" smtClean="0">
                <a:latin typeface="+mj-lt"/>
              </a:rPr>
              <a:t>, kinderen, </a:t>
            </a:r>
            <a:r>
              <a:rPr lang="nl-BE" sz="1600" dirty="0" err="1" smtClean="0">
                <a:latin typeface="+mj-lt"/>
              </a:rPr>
              <a:t>ado’s</a:t>
            </a:r>
            <a:r>
              <a:rPr lang="nl-BE" sz="1600" dirty="0" smtClean="0">
                <a:latin typeface="+mj-lt"/>
              </a:rPr>
              <a:t>)</a:t>
            </a:r>
            <a:endParaRPr lang="nl-BE" sz="1800" dirty="0" smtClean="0">
              <a:latin typeface="+mj-lt"/>
            </a:endParaRPr>
          </a:p>
          <a:p>
            <a:pPr lvl="1" eaLnBrk="1" hangingPunct="1"/>
            <a:r>
              <a:rPr lang="nl-BE" sz="1800" dirty="0" smtClean="0">
                <a:latin typeface="+mj-lt"/>
              </a:rPr>
              <a:t>-14% bij volwassenen</a:t>
            </a:r>
          </a:p>
          <a:p>
            <a:pPr eaLnBrk="1" hangingPunct="1"/>
            <a:r>
              <a:rPr lang="nl-BE" sz="2000" dirty="0" smtClean="0">
                <a:latin typeface="+mj-lt"/>
              </a:rPr>
              <a:t>Aantal aanmeldingen stijgt sneller (+19%) dan aantal wachtenden (+2%)</a:t>
            </a:r>
          </a:p>
          <a:p>
            <a:pPr lvl="1" eaLnBrk="1" hangingPunct="1"/>
            <a:r>
              <a:rPr lang="nl-BE" sz="1800" dirty="0" smtClean="0">
                <a:latin typeface="+mj-lt"/>
              </a:rPr>
              <a:t>Kortere trajecten </a:t>
            </a:r>
            <a:r>
              <a:rPr lang="nl-BE" sz="1400" dirty="0" smtClean="0">
                <a:latin typeface="+mj-lt"/>
              </a:rPr>
              <a:t>(advies &amp; consult, kortbegeleiding, nazorg)</a:t>
            </a:r>
          </a:p>
          <a:p>
            <a:pPr lvl="1" eaLnBrk="1" hangingPunct="1"/>
            <a:r>
              <a:rPr lang="nl-BE" sz="1800" dirty="0" smtClean="0">
                <a:latin typeface="+mj-lt"/>
              </a:rPr>
              <a:t>Maximale </a:t>
            </a:r>
            <a:r>
              <a:rPr lang="nl-BE" sz="1800" dirty="0">
                <a:latin typeface="+mj-lt"/>
              </a:rPr>
              <a:t>begeleidingsduur beperkt tot 2 jaar in plaats van 3</a:t>
            </a:r>
          </a:p>
          <a:p>
            <a:pPr lvl="1" eaLnBrk="1" hangingPunct="1"/>
            <a:r>
              <a:rPr lang="nl-BE" sz="1800" dirty="0" smtClean="0">
                <a:latin typeface="+mj-lt"/>
              </a:rPr>
              <a:t>201 schrappingen in 2016</a:t>
            </a:r>
          </a:p>
          <a:p>
            <a:pPr lvl="2" eaLnBrk="1" hangingPunct="1"/>
            <a:r>
              <a:rPr lang="nl-BE" sz="1400" dirty="0">
                <a:latin typeface="+mj-lt"/>
              </a:rPr>
              <a:t>64 kinderwerking </a:t>
            </a:r>
          </a:p>
          <a:p>
            <a:pPr lvl="2" eaLnBrk="1" hangingPunct="1"/>
            <a:r>
              <a:rPr lang="nl-BE" sz="1400" dirty="0" smtClean="0">
                <a:latin typeface="+mj-lt"/>
              </a:rPr>
              <a:t>50 adolescentenwerking</a:t>
            </a:r>
          </a:p>
          <a:p>
            <a:pPr lvl="2" eaLnBrk="1" hangingPunct="1"/>
            <a:r>
              <a:rPr lang="nl-BE" sz="1400" dirty="0" smtClean="0">
                <a:latin typeface="+mj-lt"/>
              </a:rPr>
              <a:t>87 volwassenenwerking</a:t>
            </a:r>
            <a:endParaRPr lang="nl-BE" sz="1400" dirty="0">
              <a:latin typeface="+mj-lt"/>
            </a:endParaRPr>
          </a:p>
          <a:p>
            <a:pPr eaLnBrk="1" hangingPunct="1"/>
            <a:r>
              <a:rPr lang="nl-BE" sz="2000" dirty="0" smtClean="0">
                <a:latin typeface="+mj-lt"/>
              </a:rPr>
              <a:t>Wachtlijst is </a:t>
            </a:r>
            <a:r>
              <a:rPr lang="nl-BE" sz="2000" i="1" dirty="0" smtClean="0">
                <a:latin typeface="+mj-lt"/>
              </a:rPr>
              <a:t>geen</a:t>
            </a:r>
            <a:r>
              <a:rPr lang="nl-BE" sz="2000" dirty="0" smtClean="0">
                <a:latin typeface="+mj-lt"/>
              </a:rPr>
              <a:t> bodemloze put: onze nieuwe trajecten </a:t>
            </a:r>
            <a:r>
              <a:rPr lang="nl-BE" sz="2000" dirty="0">
                <a:latin typeface="+mj-lt"/>
              </a:rPr>
              <a:t>+ invoering verkorte </a:t>
            </a:r>
            <a:r>
              <a:rPr lang="nl-BE" sz="2000" dirty="0" smtClean="0">
                <a:latin typeface="+mj-lt"/>
              </a:rPr>
              <a:t>begeleidingsduur + schrappingen = status quo!</a:t>
            </a:r>
            <a:endParaRPr lang="nl-BE" sz="2000" dirty="0">
              <a:latin typeface="+mj-lt"/>
            </a:endParaRPr>
          </a:p>
          <a:p>
            <a:pPr marL="0" indent="0" eaLnBrk="1" hangingPunct="1">
              <a:buNone/>
            </a:pPr>
            <a:endParaRPr lang="nl-BE" sz="2000" dirty="0">
              <a:latin typeface="Trebuchet MS" pitchFamily="34" charset="0"/>
            </a:endParaRPr>
          </a:p>
          <a:p>
            <a:pPr marL="914400" lvl="2" indent="0" eaLnBrk="1" hangingPunct="1">
              <a:buNone/>
            </a:pPr>
            <a:endParaRPr lang="nl-BE" sz="1600" dirty="0" smtClean="0">
              <a:latin typeface="Trebuchet MS" pitchFamily="34" charset="0"/>
            </a:endParaRPr>
          </a:p>
        </p:txBody>
      </p:sp>
    </p:spTree>
    <p:extLst>
      <p:ext uri="{BB962C8B-B14F-4D97-AF65-F5344CB8AC3E}">
        <p14:creationId xmlns:p14="http://schemas.microsoft.com/office/powerpoint/2010/main" val="350445966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pPr eaLnBrk="1" hangingPunct="1"/>
            <a:r>
              <a:rPr lang="nl-BE" sz="3200" dirty="0" smtClean="0"/>
              <a:t>Gezinnen </a:t>
            </a:r>
            <a:r>
              <a:rPr lang="nl-BE" sz="3200" u="sng" dirty="0" smtClean="0">
                <a:solidFill>
                  <a:schemeClr val="accent4"/>
                </a:solidFill>
              </a:rPr>
              <a:t>in begeleiding</a:t>
            </a:r>
            <a:r>
              <a:rPr lang="nl-BE" sz="3200" dirty="0" smtClean="0">
                <a:solidFill>
                  <a:schemeClr val="accent4"/>
                </a:solidFill>
              </a:rPr>
              <a:t> </a:t>
            </a:r>
            <a:r>
              <a:rPr lang="nl-BE" sz="2400" dirty="0" smtClean="0"/>
              <a:t>(2008-2016)</a:t>
            </a:r>
            <a:endParaRPr lang="nl-NL" sz="3200" dirty="0" smtClean="0"/>
          </a:p>
        </p:txBody>
      </p:sp>
      <p:pic>
        <p:nvPicPr>
          <p:cNvPr id="3" name="Afbeelding 2"/>
          <p:cNvPicPr>
            <a:picLocks noChangeAspect="1"/>
          </p:cNvPicPr>
          <p:nvPr/>
        </p:nvPicPr>
        <p:blipFill>
          <a:blip r:embed="rId3"/>
          <a:stretch>
            <a:fillRect/>
          </a:stretch>
        </p:blipFill>
        <p:spPr>
          <a:xfrm>
            <a:off x="611560" y="1916832"/>
            <a:ext cx="7922936" cy="4762191"/>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2483768" y="1556792"/>
            <a:ext cx="3947889" cy="3935926"/>
          </a:xfrm>
          <a:prstGeom prst="rect">
            <a:avLst/>
          </a:prstGeom>
        </p:spPr>
      </p:pic>
    </p:spTree>
    <p:extLst>
      <p:ext uri="{BB962C8B-B14F-4D97-AF65-F5344CB8AC3E}">
        <p14:creationId xmlns:p14="http://schemas.microsoft.com/office/powerpoint/2010/main" val="52745948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539750" y="260350"/>
            <a:ext cx="8229600" cy="1143000"/>
          </a:xfrm>
        </p:spPr>
        <p:txBody>
          <a:bodyPr/>
          <a:lstStyle/>
          <a:p>
            <a:pPr eaLnBrk="1" hangingPunct="1"/>
            <a:r>
              <a:rPr lang="nl-BE" sz="3200" dirty="0" smtClean="0"/>
              <a:t>Aantal gezinnen </a:t>
            </a:r>
            <a:br>
              <a:rPr lang="nl-BE" sz="3200" dirty="0" smtClean="0"/>
            </a:br>
            <a:r>
              <a:rPr lang="nl-BE" sz="3200" dirty="0" smtClean="0"/>
              <a:t>in </a:t>
            </a:r>
            <a:r>
              <a:rPr lang="nl-BE" sz="3200" u="sng" dirty="0" smtClean="0">
                <a:solidFill>
                  <a:schemeClr val="accent4"/>
                </a:solidFill>
              </a:rPr>
              <a:t>begeleiding</a:t>
            </a:r>
            <a:r>
              <a:rPr lang="nl-BE" sz="3200" dirty="0" smtClean="0"/>
              <a:t> </a:t>
            </a:r>
            <a:r>
              <a:rPr lang="nl-BE" sz="2400" dirty="0" smtClean="0"/>
              <a:t>(2016)</a:t>
            </a:r>
            <a:endParaRPr lang="nl-NL" sz="3200" u="sng" dirty="0" smtClean="0"/>
          </a:p>
        </p:txBody>
      </p:sp>
      <p:sp>
        <p:nvSpPr>
          <p:cNvPr id="33794" name="Text Box 40"/>
          <p:cNvSpPr txBox="1">
            <a:spLocks noChangeArrowheads="1"/>
          </p:cNvSpPr>
          <p:nvPr/>
        </p:nvSpPr>
        <p:spPr bwMode="auto">
          <a:xfrm>
            <a:off x="1692275" y="1628775"/>
            <a:ext cx="6767513" cy="366713"/>
          </a:xfrm>
          <a:prstGeom prst="rect">
            <a:avLst/>
          </a:prstGeom>
          <a:noFill/>
          <a:ln w="9525">
            <a:noFill/>
            <a:miter lim="800000"/>
            <a:headEnd/>
            <a:tailEnd/>
          </a:ln>
        </p:spPr>
        <p:txBody>
          <a:bodyPr>
            <a:spAutoFit/>
          </a:bodyPr>
          <a:lstStyle/>
          <a:p>
            <a:pPr>
              <a:spcBef>
                <a:spcPct val="50000"/>
              </a:spcBef>
            </a:pPr>
            <a:endParaRPr lang="nl-BE"/>
          </a:p>
        </p:txBody>
      </p:sp>
      <p:graphicFrame>
        <p:nvGraphicFramePr>
          <p:cNvPr id="26681" name="Group 57"/>
          <p:cNvGraphicFramePr>
            <a:graphicFrameLocks noGrp="1"/>
          </p:cNvGraphicFramePr>
          <p:nvPr>
            <p:ph idx="1"/>
            <p:extLst>
              <p:ext uri="{D42A27DB-BD31-4B8C-83A1-F6EECF244321}">
                <p14:modId xmlns:p14="http://schemas.microsoft.com/office/powerpoint/2010/main" val="573521348"/>
              </p:ext>
            </p:extLst>
          </p:nvPr>
        </p:nvGraphicFramePr>
        <p:xfrm>
          <a:off x="1149135" y="1927304"/>
          <a:ext cx="7301185" cy="4741864"/>
        </p:xfrm>
        <a:graphic>
          <a:graphicData uri="http://schemas.openxmlformats.org/drawingml/2006/table">
            <a:tbl>
              <a:tblPr/>
              <a:tblGrid>
                <a:gridCol w="5874421">
                  <a:extLst>
                    <a:ext uri="{9D8B030D-6E8A-4147-A177-3AD203B41FA5}">
                      <a16:colId xmlns:a16="http://schemas.microsoft.com/office/drawing/2014/main" val="20000"/>
                    </a:ext>
                  </a:extLst>
                </a:gridCol>
                <a:gridCol w="1426764">
                  <a:extLst>
                    <a:ext uri="{9D8B030D-6E8A-4147-A177-3AD203B41FA5}">
                      <a16:colId xmlns:a16="http://schemas.microsoft.com/office/drawing/2014/main" val="20001"/>
                    </a:ext>
                  </a:extLst>
                </a:gridCol>
              </a:tblGrid>
              <a:tr h="5032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BE" sz="1800" b="0"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BE" sz="1800" b="1" i="0" u="none" strike="noStrike" cap="none" normalizeH="0" baseline="0" smtClean="0">
                          <a:ln>
                            <a:noFill/>
                          </a:ln>
                          <a:solidFill>
                            <a:schemeClr val="tx1"/>
                          </a:solidFill>
                          <a:effectLst/>
                          <a:latin typeface="+mj-lt"/>
                          <a:cs typeface="Arial" charset="0"/>
                        </a:rPr>
                        <a:t>Aantal</a:t>
                      </a:r>
                      <a:endParaRPr kumimoji="0" lang="nl-NL" sz="1800" b="1" i="0" u="none" strike="noStrike" cap="none" normalizeH="0" baseline="0" smtClean="0">
                        <a:ln>
                          <a:noFill/>
                        </a:ln>
                        <a:solidFill>
                          <a:schemeClr val="tx1"/>
                        </a:solidFill>
                        <a:effectLst/>
                        <a:latin typeface="+mj-lt"/>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r h="203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1800" b="0" i="0" u="none" strike="noStrike" cap="none" normalizeH="0" baseline="0" dirty="0" smtClean="0">
                          <a:ln>
                            <a:noFill/>
                          </a:ln>
                          <a:solidFill>
                            <a:schemeClr val="tx1"/>
                          </a:solidFill>
                          <a:effectLst/>
                          <a:latin typeface="+mj-lt"/>
                          <a:cs typeface="Arial" charset="0"/>
                        </a:rPr>
                        <a:t>Opgestart in 2016</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nl-BE" sz="1800" b="0" i="0" u="none" strike="noStrike" cap="none" normalizeH="0" baseline="0" dirty="0" smtClean="0">
                          <a:ln>
                            <a:noFill/>
                          </a:ln>
                          <a:solidFill>
                            <a:schemeClr val="tx1"/>
                          </a:solidFill>
                          <a:effectLst/>
                          <a:latin typeface="+mj-lt"/>
                          <a:cs typeface="Arial" charset="0"/>
                        </a:rPr>
                        <a:t>Aangemeld in 2016</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nl-BE" sz="1800" b="0" i="0" u="none" strike="noStrike" cap="none" normalizeH="0" baseline="0" dirty="0" smtClean="0">
                          <a:ln>
                            <a:noFill/>
                          </a:ln>
                          <a:solidFill>
                            <a:schemeClr val="tx1"/>
                          </a:solidFill>
                          <a:effectLst/>
                          <a:latin typeface="+mj-lt"/>
                          <a:cs typeface="Arial" charset="0"/>
                        </a:rPr>
                        <a:t>Aangemeld in 2015</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nl-BE" sz="1800" b="0" i="0" u="none" strike="noStrike" cap="none" normalizeH="0" baseline="0" dirty="0" smtClean="0">
                          <a:ln>
                            <a:noFill/>
                          </a:ln>
                          <a:solidFill>
                            <a:schemeClr val="tx1"/>
                          </a:solidFill>
                          <a:effectLst/>
                          <a:latin typeface="+mj-lt"/>
                          <a:cs typeface="Arial" charset="0"/>
                        </a:rPr>
                        <a:t>Aangemeld in 2014</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nl-BE" sz="1800" b="0" i="0" u="none" strike="noStrike" cap="none" normalizeH="0" baseline="0" dirty="0" smtClean="0">
                          <a:ln>
                            <a:noFill/>
                          </a:ln>
                          <a:solidFill>
                            <a:schemeClr val="tx1"/>
                          </a:solidFill>
                          <a:effectLst/>
                          <a:latin typeface="+mj-lt"/>
                          <a:cs typeface="Arial" charset="0"/>
                        </a:rPr>
                        <a:t>Aangemeld in 2013</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nl-BE" sz="1800" b="0" i="0" u="none" strike="noStrike" cap="none" normalizeH="0" baseline="0" dirty="0" smtClean="0">
                          <a:ln>
                            <a:noFill/>
                          </a:ln>
                          <a:solidFill>
                            <a:schemeClr val="tx1"/>
                          </a:solidFill>
                          <a:effectLst/>
                          <a:latin typeface="+mj-lt"/>
                          <a:cs typeface="Arial" charset="0"/>
                        </a:rPr>
                        <a:t>Aangemeld voor 2013</a:t>
                      </a:r>
                      <a:endParaRPr kumimoji="0" lang="nl-NL" sz="1800" b="0"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288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85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49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44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65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1800" b="0" i="0" u="none" strike="noStrike" cap="none" normalizeH="0" baseline="0" smtClean="0">
                          <a:ln>
                            <a:noFill/>
                          </a:ln>
                          <a:solidFill>
                            <a:schemeClr val="tx1"/>
                          </a:solidFill>
                          <a:effectLst/>
                          <a:latin typeface="+mj-lt"/>
                          <a:cs typeface="Arial" charset="0"/>
                        </a:rPr>
                        <a:t>Aantal gezinnen overgenomen uit vorige jaren</a:t>
                      </a:r>
                      <a:endParaRPr kumimoji="0" lang="nl-NL" sz="1800" b="0" i="0" u="none" strike="noStrike" cap="none" normalizeH="0" baseline="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374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34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1800" b="1" i="0" u="none" strike="noStrike" cap="none" normalizeH="0" baseline="0" dirty="0" smtClean="0">
                          <a:ln>
                            <a:noFill/>
                          </a:ln>
                          <a:solidFill>
                            <a:schemeClr val="tx1"/>
                          </a:solidFill>
                          <a:effectLst/>
                          <a:latin typeface="+mj-lt"/>
                          <a:cs typeface="Arial" charset="0"/>
                        </a:rPr>
                        <a:t>Totaal aantal unieke gezinnen in begeleiding in 2016</a:t>
                      </a:r>
                      <a:endParaRPr kumimoji="0" lang="nl-NL" sz="1800" b="1"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1" i="0" u="none" strike="noStrike" cap="none" normalizeH="0" baseline="0" dirty="0" smtClean="0">
                          <a:ln>
                            <a:noFill/>
                          </a:ln>
                          <a:solidFill>
                            <a:schemeClr val="tx1"/>
                          </a:solidFill>
                          <a:effectLst/>
                          <a:latin typeface="+mj-lt"/>
                          <a:cs typeface="Arial" charset="0"/>
                        </a:rPr>
                        <a:t>654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3"/>
                  </a:ext>
                </a:extLst>
              </a:tr>
              <a:tr h="436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1800" b="0" i="0" u="none" strike="noStrike" cap="none" normalizeH="0" baseline="0" dirty="0" smtClean="0">
                          <a:ln>
                            <a:noFill/>
                          </a:ln>
                          <a:solidFill>
                            <a:schemeClr val="tx1"/>
                          </a:solidFill>
                          <a:effectLst/>
                          <a:latin typeface="+mj-lt"/>
                          <a:cs typeface="Arial" charset="0"/>
                        </a:rPr>
                        <a:t>Aantal gezinnen afgerond in 2016</a:t>
                      </a:r>
                      <a:endParaRPr kumimoji="0" lang="nl-NL" sz="1800" b="0"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298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434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1800" b="0" i="0" u="none" strike="noStrike" cap="none" normalizeH="0" baseline="0" dirty="0" smtClean="0">
                          <a:ln>
                            <a:noFill/>
                          </a:ln>
                          <a:solidFill>
                            <a:schemeClr val="tx1"/>
                          </a:solidFill>
                          <a:effectLst/>
                          <a:latin typeface="+mj-lt"/>
                          <a:cs typeface="Arial" charset="0"/>
                        </a:rPr>
                        <a:t>Aantal gezinnen in begeleiding op 31.12.16</a:t>
                      </a:r>
                      <a:endParaRPr kumimoji="0" lang="nl-NL" sz="1800" b="0"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366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434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1800" b="0" i="0" u="none" strike="noStrike" cap="none" normalizeH="0" baseline="0" dirty="0" smtClean="0">
                          <a:ln>
                            <a:noFill/>
                          </a:ln>
                          <a:solidFill>
                            <a:schemeClr val="tx1"/>
                          </a:solidFill>
                          <a:effectLst/>
                          <a:latin typeface="+mj-lt"/>
                          <a:cs typeface="Arial" charset="0"/>
                        </a:rPr>
                        <a:t>Aantal gezinnen in begeleiding waar </a:t>
                      </a:r>
                      <a:r>
                        <a:rPr kumimoji="0" lang="nl-BE" sz="1800" b="0" i="0" u="none" strike="noStrike" cap="none" normalizeH="0" baseline="0" dirty="0" err="1" smtClean="0">
                          <a:ln>
                            <a:noFill/>
                          </a:ln>
                          <a:solidFill>
                            <a:schemeClr val="tx1"/>
                          </a:solidFill>
                          <a:effectLst/>
                          <a:latin typeface="+mj-lt"/>
                          <a:cs typeface="Arial" charset="0"/>
                        </a:rPr>
                        <a:t>pma</a:t>
                      </a:r>
                      <a:r>
                        <a:rPr kumimoji="0" lang="nl-BE" sz="1800" b="0" i="0" u="none" strike="noStrike" cap="none" normalizeH="0" baseline="0" dirty="0" smtClean="0">
                          <a:ln>
                            <a:noFill/>
                          </a:ln>
                          <a:solidFill>
                            <a:schemeClr val="tx1"/>
                          </a:solidFill>
                          <a:effectLst/>
                          <a:latin typeface="+mj-lt"/>
                          <a:cs typeface="Arial" charset="0"/>
                        </a:rPr>
                        <a:t> overleden is</a:t>
                      </a:r>
                      <a:endParaRPr kumimoji="0" lang="nl-NL" sz="1800" b="0"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1800" b="0" i="0" u="none" strike="noStrike" cap="none" normalizeH="0" baseline="0" dirty="0" smtClean="0">
                          <a:ln>
                            <a:noFill/>
                          </a:ln>
                          <a:solidFill>
                            <a:schemeClr val="tx1"/>
                          </a:solidFill>
                          <a:effectLst/>
                          <a:latin typeface="+mj-lt"/>
                          <a:cs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bl>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Rectangle 2"/>
          <p:cNvSpPr>
            <a:spLocks noGrp="1" noChangeArrowheads="1"/>
          </p:cNvSpPr>
          <p:nvPr>
            <p:ph type="title" idx="4294967295"/>
          </p:nvPr>
        </p:nvSpPr>
        <p:spPr/>
        <p:txBody>
          <a:bodyPr/>
          <a:lstStyle/>
          <a:p>
            <a:pPr eaLnBrk="1" hangingPunct="1"/>
            <a:r>
              <a:rPr lang="nl-BE" sz="3200" dirty="0" smtClean="0">
                <a:solidFill>
                  <a:schemeClr val="tx1"/>
                </a:solidFill>
              </a:rPr>
              <a:t>Gezinnen</a:t>
            </a:r>
            <a:r>
              <a:rPr lang="nl-BE" sz="3200" dirty="0" smtClean="0"/>
              <a:t> in </a:t>
            </a:r>
            <a:r>
              <a:rPr lang="nl-BE" sz="3200" dirty="0" smtClean="0">
                <a:solidFill>
                  <a:schemeClr val="accent4"/>
                </a:solidFill>
              </a:rPr>
              <a:t>begeleiding </a:t>
            </a:r>
            <a:r>
              <a:rPr lang="nl-BE" sz="3200" u="sng" dirty="0" smtClean="0">
                <a:solidFill>
                  <a:schemeClr val="accent4"/>
                </a:solidFill>
              </a:rPr>
              <a:t>per werkingscategorie</a:t>
            </a:r>
            <a:r>
              <a:rPr lang="nl-BE" sz="3200" dirty="0" smtClean="0">
                <a:solidFill>
                  <a:schemeClr val="accent4"/>
                </a:solidFill>
              </a:rPr>
              <a:t> </a:t>
            </a:r>
            <a:r>
              <a:rPr lang="nl-BE" sz="2400" dirty="0" smtClean="0"/>
              <a:t>(2012-2016)</a:t>
            </a:r>
            <a:endParaRPr lang="nl-NL" sz="3200" u="sng" dirty="0" smtClean="0"/>
          </a:p>
        </p:txBody>
      </p:sp>
      <p:pic>
        <p:nvPicPr>
          <p:cNvPr id="3" name="Afbeelding 2"/>
          <p:cNvPicPr>
            <a:picLocks noChangeAspect="1"/>
          </p:cNvPicPr>
          <p:nvPr/>
        </p:nvPicPr>
        <p:blipFill>
          <a:blip r:embed="rId3"/>
          <a:stretch>
            <a:fillRect/>
          </a:stretch>
        </p:blipFill>
        <p:spPr>
          <a:xfrm>
            <a:off x="827584" y="2132856"/>
            <a:ext cx="7717322" cy="4628341"/>
          </a:xfrm>
          <a:prstGeom prst="rect">
            <a:avLst/>
          </a:prstGeo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Rectangle 2"/>
          <p:cNvSpPr>
            <a:spLocks noGrp="1" noChangeArrowheads="1"/>
          </p:cNvSpPr>
          <p:nvPr>
            <p:ph type="title" idx="4294967295"/>
          </p:nvPr>
        </p:nvSpPr>
        <p:spPr/>
        <p:txBody>
          <a:bodyPr/>
          <a:lstStyle/>
          <a:p>
            <a:pPr eaLnBrk="1" hangingPunct="1"/>
            <a:r>
              <a:rPr lang="nl-BE" sz="3200" dirty="0" smtClean="0">
                <a:solidFill>
                  <a:schemeClr val="tx1"/>
                </a:solidFill>
              </a:rPr>
              <a:t>Gezinnen in begeleiding </a:t>
            </a:r>
            <a:br>
              <a:rPr lang="nl-BE" sz="3200" dirty="0" smtClean="0">
                <a:solidFill>
                  <a:schemeClr val="tx1"/>
                </a:solidFill>
              </a:rPr>
            </a:br>
            <a:r>
              <a:rPr lang="nl-BE" sz="3200" u="sng" dirty="0" smtClean="0">
                <a:solidFill>
                  <a:schemeClr val="tx1"/>
                </a:solidFill>
              </a:rPr>
              <a:t>per traject</a:t>
            </a:r>
            <a:r>
              <a:rPr lang="nl-BE" sz="3200" dirty="0" smtClean="0">
                <a:solidFill>
                  <a:schemeClr val="tx1"/>
                </a:solidFill>
              </a:rPr>
              <a:t> </a:t>
            </a:r>
            <a:r>
              <a:rPr lang="nl-BE" sz="2400" dirty="0" smtClean="0">
                <a:solidFill>
                  <a:schemeClr val="tx1"/>
                </a:solidFill>
              </a:rPr>
              <a:t>(2016)</a:t>
            </a:r>
            <a:endParaRPr lang="nl-NL" sz="3200" u="sng" dirty="0" smtClean="0">
              <a:solidFill>
                <a:schemeClr val="tx1"/>
              </a:solidFill>
            </a:endParaRPr>
          </a:p>
        </p:txBody>
      </p:sp>
      <p:graphicFrame>
        <p:nvGraphicFramePr>
          <p:cNvPr id="2" name="Tabel 1"/>
          <p:cNvGraphicFramePr>
            <a:graphicFrameLocks noGrp="1"/>
          </p:cNvGraphicFramePr>
          <p:nvPr>
            <p:extLst>
              <p:ext uri="{D42A27DB-BD31-4B8C-83A1-F6EECF244321}">
                <p14:modId xmlns:p14="http://schemas.microsoft.com/office/powerpoint/2010/main" val="4067034154"/>
              </p:ext>
            </p:extLst>
          </p:nvPr>
        </p:nvGraphicFramePr>
        <p:xfrm>
          <a:off x="326419" y="2204864"/>
          <a:ext cx="8491161" cy="3850755"/>
        </p:xfrm>
        <a:graphic>
          <a:graphicData uri="http://schemas.openxmlformats.org/drawingml/2006/table">
            <a:tbl>
              <a:tblPr/>
              <a:tblGrid>
                <a:gridCol w="2122790">
                  <a:extLst>
                    <a:ext uri="{9D8B030D-6E8A-4147-A177-3AD203B41FA5}">
                      <a16:colId xmlns:a16="http://schemas.microsoft.com/office/drawing/2014/main" val="20000"/>
                    </a:ext>
                  </a:extLst>
                </a:gridCol>
                <a:gridCol w="1393081">
                  <a:extLst>
                    <a:ext uri="{9D8B030D-6E8A-4147-A177-3AD203B41FA5}">
                      <a16:colId xmlns:a16="http://schemas.microsoft.com/office/drawing/2014/main" val="20001"/>
                    </a:ext>
                  </a:extLst>
                </a:gridCol>
                <a:gridCol w="1326745">
                  <a:extLst>
                    <a:ext uri="{9D8B030D-6E8A-4147-A177-3AD203B41FA5}">
                      <a16:colId xmlns:a16="http://schemas.microsoft.com/office/drawing/2014/main" val="20002"/>
                    </a:ext>
                  </a:extLst>
                </a:gridCol>
                <a:gridCol w="1393081">
                  <a:extLst>
                    <a:ext uri="{9D8B030D-6E8A-4147-A177-3AD203B41FA5}">
                      <a16:colId xmlns:a16="http://schemas.microsoft.com/office/drawing/2014/main" val="20003"/>
                    </a:ext>
                  </a:extLst>
                </a:gridCol>
                <a:gridCol w="1127732">
                  <a:extLst>
                    <a:ext uri="{9D8B030D-6E8A-4147-A177-3AD203B41FA5}">
                      <a16:colId xmlns:a16="http://schemas.microsoft.com/office/drawing/2014/main" val="20004"/>
                    </a:ext>
                  </a:extLst>
                </a:gridCol>
                <a:gridCol w="1127732">
                  <a:extLst>
                    <a:ext uri="{9D8B030D-6E8A-4147-A177-3AD203B41FA5}">
                      <a16:colId xmlns:a16="http://schemas.microsoft.com/office/drawing/2014/main" val="20006"/>
                    </a:ext>
                  </a:extLst>
                </a:gridCol>
              </a:tblGrid>
              <a:tr h="1099507">
                <a:tc>
                  <a:txBody>
                    <a:bodyPr/>
                    <a:lstStyle/>
                    <a:p>
                      <a:pPr>
                        <a:spcAft>
                          <a:spcPts val="0"/>
                        </a:spcAft>
                      </a:pPr>
                      <a:r>
                        <a:rPr lang="nl-NL" sz="2000" b="1" dirty="0">
                          <a:solidFill>
                            <a:schemeClr val="tx1"/>
                          </a:solidFill>
                          <a:effectLst/>
                          <a:latin typeface="+mj-lt"/>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spcAft>
                          <a:spcPts val="0"/>
                        </a:spcAft>
                      </a:pPr>
                      <a:r>
                        <a:rPr lang="nl-NL" sz="1800" b="1" dirty="0" smtClean="0">
                          <a:solidFill>
                            <a:schemeClr val="tx1"/>
                          </a:solidFill>
                          <a:effectLst/>
                          <a:latin typeface="+mj-lt"/>
                          <a:ea typeface="Times New Roman"/>
                          <a:cs typeface="Times New Roman"/>
                        </a:rPr>
                        <a:t>Thuis-begeleiding</a:t>
                      </a:r>
                      <a:endParaRPr lang="nl-NL" sz="1800" b="1"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spcAft>
                          <a:spcPts val="0"/>
                        </a:spcAft>
                      </a:pPr>
                      <a:r>
                        <a:rPr lang="nl-NL" sz="1800" b="1" dirty="0" smtClean="0">
                          <a:solidFill>
                            <a:schemeClr val="tx1"/>
                          </a:solidFill>
                          <a:effectLst/>
                          <a:latin typeface="+mj-lt"/>
                          <a:ea typeface="Times New Roman"/>
                          <a:cs typeface="Times New Roman"/>
                        </a:rPr>
                        <a:t>Kort-begeleiding </a:t>
                      </a:r>
                      <a:endParaRPr lang="nl-NL" sz="1800" b="1"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spcAft>
                          <a:spcPts val="0"/>
                        </a:spcAft>
                      </a:pPr>
                      <a:r>
                        <a:rPr lang="nl-NL" sz="1800" b="1" dirty="0" smtClean="0">
                          <a:solidFill>
                            <a:schemeClr val="tx1"/>
                          </a:solidFill>
                          <a:effectLst/>
                          <a:latin typeface="+mj-lt"/>
                          <a:ea typeface="Times New Roman"/>
                          <a:cs typeface="Times New Roman"/>
                        </a:rPr>
                        <a:t>Advies &amp; Consult </a:t>
                      </a:r>
                      <a:endParaRPr lang="nl-NL" sz="1800" b="1"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algn="ctr" defTabSz="914400" rtl="0" eaLnBrk="1" latinLnBrk="0" hangingPunct="1">
                        <a:spcAft>
                          <a:spcPts val="0"/>
                        </a:spcAft>
                      </a:pPr>
                      <a:r>
                        <a:rPr lang="nl-BE" sz="1800" b="1" kern="1200" dirty="0" smtClean="0">
                          <a:solidFill>
                            <a:schemeClr val="tx1"/>
                          </a:solidFill>
                          <a:effectLst/>
                          <a:latin typeface="+mj-lt"/>
                          <a:ea typeface="Times New Roman"/>
                          <a:cs typeface="Times New Roman"/>
                        </a:rPr>
                        <a:t>Nazorg</a:t>
                      </a:r>
                      <a:endParaRPr lang="nl-BE" sz="1800" b="1" kern="12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spcAft>
                          <a:spcPts val="0"/>
                        </a:spcAft>
                      </a:pPr>
                      <a:r>
                        <a:rPr lang="nl-NL" sz="1800" b="1" dirty="0">
                          <a:solidFill>
                            <a:schemeClr val="tx1"/>
                          </a:solidFill>
                          <a:effectLst/>
                          <a:latin typeface="+mj-lt"/>
                          <a:ea typeface="Times New Roman"/>
                          <a:cs typeface="Times New Roman"/>
                        </a:rPr>
                        <a:t>TOTAAL</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0"/>
                  </a:ext>
                </a:extLst>
              </a:tr>
              <a:tr h="556677">
                <a:tc>
                  <a:txBody>
                    <a:bodyPr/>
                    <a:lstStyle/>
                    <a:p>
                      <a:pPr>
                        <a:spcAft>
                          <a:spcPts val="0"/>
                        </a:spcAft>
                      </a:pPr>
                      <a:r>
                        <a:rPr lang="nl-NL" sz="1600" dirty="0" err="1">
                          <a:solidFill>
                            <a:schemeClr val="tx1"/>
                          </a:solidFill>
                          <a:effectLst/>
                          <a:latin typeface="+mj-lt"/>
                          <a:ea typeface="Times New Roman"/>
                          <a:cs typeface="Times New Roman"/>
                        </a:rPr>
                        <a:t>Vroegbegeleiding</a:t>
                      </a:r>
                      <a:endParaRPr lang="nl-NL" sz="16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79</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tx1"/>
                          </a:solidFill>
                          <a:effectLst/>
                          <a:latin typeface="+mj-lt"/>
                          <a:ea typeface="Times New Roman"/>
                          <a:cs typeface="Times New Roman"/>
                        </a:rPr>
                        <a:t>-</a:t>
                      </a:r>
                      <a:endParaRPr lang="nl-BE" sz="1800" kern="12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79</a:t>
                      </a:r>
                      <a:endParaRPr lang="nl-NL" sz="18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38387">
                <a:tc>
                  <a:txBody>
                    <a:bodyPr/>
                    <a:lstStyle/>
                    <a:p>
                      <a:pPr>
                        <a:spcAft>
                          <a:spcPts val="0"/>
                        </a:spcAft>
                      </a:pPr>
                      <a:r>
                        <a:rPr lang="nl-NL" sz="1600" dirty="0">
                          <a:solidFill>
                            <a:schemeClr val="tx1"/>
                          </a:solidFill>
                          <a:effectLst/>
                          <a:latin typeface="+mj-lt"/>
                          <a:ea typeface="Times New Roman"/>
                          <a:cs typeface="Times New Roman"/>
                        </a:rPr>
                        <a:t>Kinderwerking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132</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66</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3</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tx1"/>
                          </a:solidFill>
                          <a:effectLst/>
                          <a:latin typeface="+mj-lt"/>
                          <a:ea typeface="Times New Roman"/>
                          <a:cs typeface="Times New Roman"/>
                        </a:rPr>
                        <a:t>2</a:t>
                      </a:r>
                      <a:endParaRPr lang="nl-BE" sz="1800" kern="12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203</a:t>
                      </a:r>
                      <a:endParaRPr lang="nl-NL" sz="18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41733">
                <a:tc>
                  <a:txBody>
                    <a:bodyPr/>
                    <a:lstStyle/>
                    <a:p>
                      <a:pPr>
                        <a:spcAft>
                          <a:spcPts val="0"/>
                        </a:spcAft>
                      </a:pPr>
                      <a:r>
                        <a:rPr lang="nl-NL" sz="1600" dirty="0" smtClean="0">
                          <a:solidFill>
                            <a:schemeClr val="tx1"/>
                          </a:solidFill>
                          <a:effectLst/>
                          <a:latin typeface="+mj-lt"/>
                          <a:ea typeface="Times New Roman"/>
                          <a:cs typeface="Times New Roman"/>
                        </a:rPr>
                        <a:t>Adolescentenwerking</a:t>
                      </a:r>
                      <a:endParaRPr lang="nl-NL" sz="16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159</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32</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2</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tx1"/>
                          </a:solidFill>
                          <a:effectLst/>
                          <a:latin typeface="+mj-lt"/>
                          <a:ea typeface="Times New Roman"/>
                          <a:cs typeface="Times New Roman"/>
                        </a:rPr>
                        <a:t>15</a:t>
                      </a:r>
                      <a:endParaRPr lang="nl-BE" sz="1800" kern="12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208</a:t>
                      </a:r>
                      <a:endParaRPr lang="nl-NL" sz="18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76064">
                <a:tc>
                  <a:txBody>
                    <a:bodyPr/>
                    <a:lstStyle/>
                    <a:p>
                      <a:pPr>
                        <a:spcAft>
                          <a:spcPts val="0"/>
                        </a:spcAft>
                      </a:pPr>
                      <a:r>
                        <a:rPr lang="nl-NL" sz="1600" dirty="0">
                          <a:solidFill>
                            <a:schemeClr val="tx1"/>
                          </a:solidFill>
                          <a:effectLst/>
                          <a:latin typeface="+mj-lt"/>
                          <a:ea typeface="Times New Roman"/>
                          <a:cs typeface="Times New Roman"/>
                        </a:rPr>
                        <a:t>Volwassenenwerking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119</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34</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tx1"/>
                          </a:solidFill>
                          <a:effectLst/>
                          <a:latin typeface="+mj-lt"/>
                          <a:ea typeface="Times New Roman"/>
                          <a:cs typeface="Times New Roman"/>
                        </a:rPr>
                        <a:t>11</a:t>
                      </a:r>
                      <a:endParaRPr lang="nl-BE" sz="1800" kern="12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164</a:t>
                      </a:r>
                      <a:endParaRPr lang="nl-NL" sz="18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38387">
                <a:tc>
                  <a:txBody>
                    <a:bodyPr/>
                    <a:lstStyle/>
                    <a:p>
                      <a:pPr>
                        <a:spcAft>
                          <a:spcPts val="0"/>
                        </a:spcAft>
                      </a:pPr>
                      <a:r>
                        <a:rPr lang="nl-NL" sz="1600" dirty="0">
                          <a:solidFill>
                            <a:schemeClr val="tx1"/>
                          </a:solidFill>
                          <a:effectLst/>
                          <a:latin typeface="+mj-lt"/>
                          <a:ea typeface="Times New Roman"/>
                          <a:cs typeface="Times New Roman"/>
                        </a:rPr>
                        <a:t>TOTAAL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489</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132</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5</a:t>
                      </a:r>
                      <a:endParaRPr lang="nl-NL" sz="18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tx1"/>
                          </a:solidFill>
                          <a:effectLst/>
                          <a:latin typeface="+mj-lt"/>
                          <a:ea typeface="Times New Roman"/>
                          <a:cs typeface="Times New Roman"/>
                        </a:rPr>
                        <a:t>28</a:t>
                      </a:r>
                      <a:endParaRPr lang="nl-BE" sz="1800" kern="12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tx1"/>
                          </a:solidFill>
                          <a:effectLst/>
                          <a:latin typeface="+mj-lt"/>
                          <a:ea typeface="Times New Roman"/>
                          <a:cs typeface="Times New Roman"/>
                        </a:rPr>
                        <a:t>654</a:t>
                      </a:r>
                      <a:endParaRPr lang="nl-NL" sz="18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6317736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Rectangle 2"/>
          <p:cNvSpPr>
            <a:spLocks noGrp="1" noChangeArrowheads="1"/>
          </p:cNvSpPr>
          <p:nvPr>
            <p:ph type="title" idx="4294967295"/>
          </p:nvPr>
        </p:nvSpPr>
        <p:spPr/>
        <p:txBody>
          <a:bodyPr/>
          <a:lstStyle/>
          <a:p>
            <a:pPr eaLnBrk="1" hangingPunct="1"/>
            <a:r>
              <a:rPr lang="nl-BE" sz="3200" dirty="0" smtClean="0">
                <a:solidFill>
                  <a:schemeClr val="tx1"/>
                </a:solidFill>
              </a:rPr>
              <a:t>Gezinnen in begeleiding </a:t>
            </a:r>
            <a:br>
              <a:rPr lang="nl-BE" sz="3200" dirty="0" smtClean="0">
                <a:solidFill>
                  <a:schemeClr val="tx1"/>
                </a:solidFill>
              </a:rPr>
            </a:br>
            <a:r>
              <a:rPr lang="nl-BE" sz="3200" u="sng" dirty="0" smtClean="0">
                <a:solidFill>
                  <a:schemeClr val="tx1"/>
                </a:solidFill>
              </a:rPr>
              <a:t>per traject</a:t>
            </a:r>
            <a:r>
              <a:rPr lang="nl-BE" sz="3200" dirty="0" smtClean="0">
                <a:solidFill>
                  <a:schemeClr val="tx1"/>
                </a:solidFill>
              </a:rPr>
              <a:t> </a:t>
            </a:r>
            <a:r>
              <a:rPr lang="nl-BE" sz="2400" dirty="0" smtClean="0">
                <a:solidFill>
                  <a:schemeClr val="tx1"/>
                </a:solidFill>
              </a:rPr>
              <a:t>(2016)</a:t>
            </a:r>
            <a:endParaRPr lang="nl-NL" sz="3200" u="sng" dirty="0" smtClean="0">
              <a:solidFill>
                <a:schemeClr val="tx1"/>
              </a:solidFill>
            </a:endParaRPr>
          </a:p>
        </p:txBody>
      </p:sp>
      <p:graphicFrame>
        <p:nvGraphicFramePr>
          <p:cNvPr id="2" name="Tabel 1"/>
          <p:cNvGraphicFramePr>
            <a:graphicFrameLocks noGrp="1"/>
          </p:cNvGraphicFramePr>
          <p:nvPr>
            <p:extLst>
              <p:ext uri="{D42A27DB-BD31-4B8C-83A1-F6EECF244321}">
                <p14:modId xmlns:p14="http://schemas.microsoft.com/office/powerpoint/2010/main" val="3840279004"/>
              </p:ext>
            </p:extLst>
          </p:nvPr>
        </p:nvGraphicFramePr>
        <p:xfrm>
          <a:off x="251519" y="1988840"/>
          <a:ext cx="8419154" cy="3933016"/>
        </p:xfrm>
        <a:graphic>
          <a:graphicData uri="http://schemas.openxmlformats.org/drawingml/2006/table">
            <a:tbl>
              <a:tblPr/>
              <a:tblGrid>
                <a:gridCol w="2104788">
                  <a:extLst>
                    <a:ext uri="{9D8B030D-6E8A-4147-A177-3AD203B41FA5}">
                      <a16:colId xmlns:a16="http://schemas.microsoft.com/office/drawing/2014/main" val="20000"/>
                    </a:ext>
                  </a:extLst>
                </a:gridCol>
                <a:gridCol w="1381268">
                  <a:extLst>
                    <a:ext uri="{9D8B030D-6E8A-4147-A177-3AD203B41FA5}">
                      <a16:colId xmlns:a16="http://schemas.microsoft.com/office/drawing/2014/main" val="20001"/>
                    </a:ext>
                  </a:extLst>
                </a:gridCol>
                <a:gridCol w="1315494">
                  <a:extLst>
                    <a:ext uri="{9D8B030D-6E8A-4147-A177-3AD203B41FA5}">
                      <a16:colId xmlns:a16="http://schemas.microsoft.com/office/drawing/2014/main" val="20002"/>
                    </a:ext>
                  </a:extLst>
                </a:gridCol>
                <a:gridCol w="1381268">
                  <a:extLst>
                    <a:ext uri="{9D8B030D-6E8A-4147-A177-3AD203B41FA5}">
                      <a16:colId xmlns:a16="http://schemas.microsoft.com/office/drawing/2014/main" val="20003"/>
                    </a:ext>
                  </a:extLst>
                </a:gridCol>
                <a:gridCol w="1118168">
                  <a:extLst>
                    <a:ext uri="{9D8B030D-6E8A-4147-A177-3AD203B41FA5}">
                      <a16:colId xmlns:a16="http://schemas.microsoft.com/office/drawing/2014/main" val="20004"/>
                    </a:ext>
                  </a:extLst>
                </a:gridCol>
                <a:gridCol w="1118168">
                  <a:extLst>
                    <a:ext uri="{9D8B030D-6E8A-4147-A177-3AD203B41FA5}">
                      <a16:colId xmlns:a16="http://schemas.microsoft.com/office/drawing/2014/main" val="20006"/>
                    </a:ext>
                  </a:extLst>
                </a:gridCol>
              </a:tblGrid>
              <a:tr h="1099507">
                <a:tc>
                  <a:txBody>
                    <a:bodyPr/>
                    <a:lstStyle/>
                    <a:p>
                      <a:pPr>
                        <a:spcAft>
                          <a:spcPts val="0"/>
                        </a:spcAft>
                      </a:pPr>
                      <a:r>
                        <a:rPr lang="nl-NL" sz="2000" b="1" dirty="0">
                          <a:solidFill>
                            <a:schemeClr val="tx1"/>
                          </a:solidFill>
                          <a:effectLst/>
                          <a:latin typeface="+mj-lt"/>
                          <a:ea typeface="Times New Roman"/>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spcAft>
                          <a:spcPts val="0"/>
                        </a:spcAft>
                      </a:pPr>
                      <a:r>
                        <a:rPr lang="nl-NL" sz="1800" b="1" dirty="0" smtClean="0">
                          <a:solidFill>
                            <a:schemeClr val="tx1"/>
                          </a:solidFill>
                          <a:effectLst/>
                          <a:latin typeface="+mj-lt"/>
                          <a:ea typeface="Times New Roman"/>
                          <a:cs typeface="Times New Roman"/>
                        </a:rPr>
                        <a:t>Thuis-begeleiding</a:t>
                      </a:r>
                      <a:endParaRPr lang="nl-NL" sz="1800" b="1"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spcAft>
                          <a:spcPts val="0"/>
                        </a:spcAft>
                      </a:pPr>
                      <a:r>
                        <a:rPr lang="nl-NL" sz="1800" b="1" dirty="0" smtClean="0">
                          <a:solidFill>
                            <a:schemeClr val="tx1"/>
                          </a:solidFill>
                          <a:effectLst/>
                          <a:latin typeface="+mj-lt"/>
                          <a:ea typeface="Times New Roman"/>
                          <a:cs typeface="Times New Roman"/>
                        </a:rPr>
                        <a:t>Kort-begeleiding </a:t>
                      </a:r>
                      <a:endParaRPr lang="nl-NL" sz="1800" b="1"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spcAft>
                          <a:spcPts val="0"/>
                        </a:spcAft>
                      </a:pPr>
                      <a:r>
                        <a:rPr lang="nl-NL" sz="1800" b="1" dirty="0" smtClean="0">
                          <a:solidFill>
                            <a:schemeClr val="tx1"/>
                          </a:solidFill>
                          <a:effectLst/>
                          <a:latin typeface="+mj-lt"/>
                          <a:ea typeface="Times New Roman"/>
                          <a:cs typeface="Times New Roman"/>
                        </a:rPr>
                        <a:t>Advies &amp; Consult </a:t>
                      </a:r>
                      <a:endParaRPr lang="nl-NL" sz="1800" b="1"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marL="0" algn="ctr" defTabSz="914400" rtl="0" eaLnBrk="1" latinLnBrk="0" hangingPunct="1">
                        <a:spcAft>
                          <a:spcPts val="0"/>
                        </a:spcAft>
                      </a:pPr>
                      <a:r>
                        <a:rPr lang="nl-BE" sz="1800" b="1" kern="1200" dirty="0" smtClean="0">
                          <a:solidFill>
                            <a:schemeClr val="tx1"/>
                          </a:solidFill>
                          <a:effectLst/>
                          <a:latin typeface="+mj-lt"/>
                          <a:ea typeface="Times New Roman"/>
                          <a:cs typeface="Times New Roman"/>
                        </a:rPr>
                        <a:t>Nazorg</a:t>
                      </a:r>
                      <a:endParaRPr lang="nl-BE" sz="1800" b="1" kern="1200" dirty="0">
                        <a:solidFill>
                          <a:schemeClr val="tx1"/>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spcAft>
                          <a:spcPts val="0"/>
                        </a:spcAft>
                      </a:pPr>
                      <a:r>
                        <a:rPr lang="nl-NL" sz="1800" b="1" dirty="0">
                          <a:solidFill>
                            <a:schemeClr val="tx1"/>
                          </a:solidFill>
                          <a:effectLst/>
                          <a:latin typeface="+mj-lt"/>
                          <a:ea typeface="Times New Roman"/>
                          <a:cs typeface="Times New Roman"/>
                        </a:rPr>
                        <a:t>TOTAAL</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0"/>
                  </a:ext>
                </a:extLst>
              </a:tr>
              <a:tr h="538387">
                <a:tc>
                  <a:txBody>
                    <a:bodyPr/>
                    <a:lstStyle/>
                    <a:p>
                      <a:pPr>
                        <a:spcAft>
                          <a:spcPts val="0"/>
                        </a:spcAft>
                      </a:pPr>
                      <a:r>
                        <a:rPr lang="nl-NL" sz="1600" dirty="0" err="1">
                          <a:solidFill>
                            <a:schemeClr val="tx1"/>
                          </a:solidFill>
                          <a:effectLst/>
                          <a:latin typeface="+mj-lt"/>
                          <a:ea typeface="Times New Roman"/>
                          <a:cs typeface="Times New Roman"/>
                        </a:rPr>
                        <a:t>Vroegbegeleiding</a:t>
                      </a:r>
                      <a:endParaRPr lang="nl-NL" sz="16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79</a:t>
                      </a:r>
                    </a:p>
                    <a:p>
                      <a:pPr algn="ctr">
                        <a:spcAft>
                          <a:spcPts val="0"/>
                        </a:spcAft>
                      </a:pPr>
                      <a:r>
                        <a:rPr lang="nl-NL" sz="1800" dirty="0" smtClean="0">
                          <a:solidFill>
                            <a:srgbClr val="009900"/>
                          </a:solidFill>
                          <a:effectLst/>
                          <a:latin typeface="+mj-lt"/>
                          <a:ea typeface="Times New Roman"/>
                          <a:cs typeface="Times New Roman"/>
                        </a:rPr>
                        <a:t>+13</a:t>
                      </a:r>
                      <a:endParaRPr lang="nl-NL" sz="1800" dirty="0">
                        <a:solidFill>
                          <a:srgbClr val="0099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a:t>
                      </a:r>
                    </a:p>
                    <a:p>
                      <a:pPr algn="ctr">
                        <a:spcAft>
                          <a:spcPts val="0"/>
                        </a:spcAft>
                      </a:pPr>
                      <a:r>
                        <a:rPr lang="nl-NL" sz="1800" dirty="0" smtClean="0">
                          <a:solidFill>
                            <a:srgbClr val="0070C0"/>
                          </a:solidFill>
                          <a:effectLst/>
                          <a:latin typeface="+mj-lt"/>
                          <a:ea typeface="Times New Roman"/>
                          <a:cs typeface="Times New Roman"/>
                        </a:rPr>
                        <a:t>0</a:t>
                      </a:r>
                      <a:endParaRPr lang="nl-NL" sz="1800" dirty="0">
                        <a:solidFill>
                          <a:srgbClr val="0070C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a:t>
                      </a:r>
                    </a:p>
                    <a:p>
                      <a:pPr algn="ctr">
                        <a:spcAft>
                          <a:spcPts val="0"/>
                        </a:spcAft>
                      </a:pPr>
                      <a:r>
                        <a:rPr lang="nl-NL" sz="1800" dirty="0" smtClean="0">
                          <a:solidFill>
                            <a:srgbClr val="0070C0"/>
                          </a:solidFill>
                          <a:effectLst/>
                          <a:latin typeface="+mj-lt"/>
                          <a:ea typeface="Times New Roman"/>
                          <a:cs typeface="Times New Roman"/>
                        </a:rPr>
                        <a:t>0</a:t>
                      </a:r>
                      <a:endParaRPr lang="nl-NL" sz="1800" dirty="0">
                        <a:solidFill>
                          <a:srgbClr val="0070C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bg2">
                              <a:lumMod val="75000"/>
                            </a:schemeClr>
                          </a:solidFill>
                          <a:effectLst/>
                          <a:latin typeface="+mj-lt"/>
                          <a:ea typeface="Times New Roman"/>
                          <a:cs typeface="Times New Roman"/>
                        </a:rPr>
                        <a:t>-</a:t>
                      </a:r>
                    </a:p>
                    <a:p>
                      <a:pPr marL="0" algn="ctr" defTabSz="914400" rtl="0" eaLnBrk="1" latinLnBrk="0" hangingPunct="1">
                        <a:spcAft>
                          <a:spcPts val="0"/>
                        </a:spcAft>
                      </a:pPr>
                      <a:r>
                        <a:rPr lang="nl-BE" sz="1800" kern="1200" dirty="0" smtClean="0">
                          <a:solidFill>
                            <a:srgbClr val="0070C0"/>
                          </a:solidFill>
                          <a:effectLst/>
                          <a:latin typeface="+mj-lt"/>
                          <a:ea typeface="Times New Roman"/>
                          <a:cs typeface="Times New Roman"/>
                        </a:rPr>
                        <a:t>0</a:t>
                      </a:r>
                      <a:endParaRPr lang="nl-BE" sz="1800" kern="1200" dirty="0">
                        <a:solidFill>
                          <a:srgbClr val="0070C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79</a:t>
                      </a:r>
                    </a:p>
                    <a:p>
                      <a:pPr algn="ctr">
                        <a:spcAft>
                          <a:spcPts val="0"/>
                        </a:spcAft>
                      </a:pPr>
                      <a:r>
                        <a:rPr lang="nl-NL" sz="1800" dirty="0" smtClean="0">
                          <a:solidFill>
                            <a:srgbClr val="009900"/>
                          </a:solidFill>
                          <a:effectLst/>
                          <a:latin typeface="+mj-lt"/>
                          <a:ea typeface="Times New Roman"/>
                          <a:cs typeface="Times New Roman"/>
                        </a:rPr>
                        <a:t>+13</a:t>
                      </a:r>
                      <a:endParaRPr lang="nl-NL" sz="1800" dirty="0">
                        <a:solidFill>
                          <a:srgbClr val="00990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38387">
                <a:tc>
                  <a:txBody>
                    <a:bodyPr/>
                    <a:lstStyle/>
                    <a:p>
                      <a:pPr>
                        <a:spcAft>
                          <a:spcPts val="0"/>
                        </a:spcAft>
                      </a:pPr>
                      <a:r>
                        <a:rPr lang="nl-NL" sz="1600" dirty="0">
                          <a:solidFill>
                            <a:schemeClr val="tx1"/>
                          </a:solidFill>
                          <a:effectLst/>
                          <a:latin typeface="+mj-lt"/>
                          <a:ea typeface="Times New Roman"/>
                          <a:cs typeface="Times New Roman"/>
                        </a:rPr>
                        <a:t>Kinderwerking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132</a:t>
                      </a:r>
                    </a:p>
                    <a:p>
                      <a:pPr algn="ctr">
                        <a:spcAft>
                          <a:spcPts val="0"/>
                        </a:spcAft>
                      </a:pPr>
                      <a:r>
                        <a:rPr lang="nl-NL" sz="1800" dirty="0" smtClean="0">
                          <a:solidFill>
                            <a:srgbClr val="FF0000"/>
                          </a:solidFill>
                          <a:effectLst/>
                          <a:latin typeface="+mj-lt"/>
                          <a:ea typeface="Times New Roman"/>
                          <a:cs typeface="Times New Roman"/>
                        </a:rPr>
                        <a:t>-25</a:t>
                      </a:r>
                      <a:endParaRPr lang="nl-NL" sz="1800" dirty="0">
                        <a:solidFill>
                          <a:srgbClr val="FF00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66</a:t>
                      </a:r>
                    </a:p>
                    <a:p>
                      <a:pPr algn="ctr">
                        <a:spcAft>
                          <a:spcPts val="0"/>
                        </a:spcAft>
                      </a:pPr>
                      <a:r>
                        <a:rPr lang="nl-NL" sz="1800" dirty="0" smtClean="0">
                          <a:solidFill>
                            <a:srgbClr val="009900"/>
                          </a:solidFill>
                          <a:effectLst/>
                          <a:latin typeface="+mj-lt"/>
                          <a:ea typeface="Times New Roman"/>
                          <a:cs typeface="Times New Roman"/>
                        </a:rPr>
                        <a:t>+11</a:t>
                      </a:r>
                      <a:endParaRPr lang="nl-NL" sz="1800" dirty="0">
                        <a:solidFill>
                          <a:srgbClr val="0099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3</a:t>
                      </a:r>
                    </a:p>
                    <a:p>
                      <a:pPr algn="ctr">
                        <a:spcAft>
                          <a:spcPts val="0"/>
                        </a:spcAft>
                      </a:pPr>
                      <a:r>
                        <a:rPr lang="nl-NL" sz="1800" dirty="0" smtClean="0">
                          <a:solidFill>
                            <a:srgbClr val="FF0000"/>
                          </a:solidFill>
                          <a:effectLst/>
                          <a:latin typeface="+mj-lt"/>
                          <a:ea typeface="Times New Roman"/>
                          <a:cs typeface="Times New Roman"/>
                        </a:rPr>
                        <a:t>-6</a:t>
                      </a:r>
                      <a:endParaRPr lang="nl-NL" sz="1800" dirty="0">
                        <a:solidFill>
                          <a:srgbClr val="FF00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bg2">
                              <a:lumMod val="75000"/>
                            </a:schemeClr>
                          </a:solidFill>
                          <a:effectLst/>
                          <a:latin typeface="+mj-lt"/>
                          <a:ea typeface="Times New Roman"/>
                          <a:cs typeface="Times New Roman"/>
                        </a:rPr>
                        <a:t>2</a:t>
                      </a:r>
                    </a:p>
                    <a:p>
                      <a:pPr marL="0" algn="ctr" defTabSz="914400" rtl="0" eaLnBrk="1" latinLnBrk="0" hangingPunct="1">
                        <a:spcAft>
                          <a:spcPts val="0"/>
                        </a:spcAft>
                      </a:pPr>
                      <a:r>
                        <a:rPr lang="nl-BE" sz="1800" kern="1200" dirty="0" smtClean="0">
                          <a:solidFill>
                            <a:srgbClr val="FF0000"/>
                          </a:solidFill>
                          <a:effectLst/>
                          <a:latin typeface="+mj-lt"/>
                          <a:ea typeface="Times New Roman"/>
                          <a:cs typeface="Times New Roman"/>
                        </a:rPr>
                        <a:t>-2</a:t>
                      </a:r>
                      <a:endParaRPr lang="nl-BE" sz="1800" kern="1200" dirty="0">
                        <a:solidFill>
                          <a:srgbClr val="FF000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203</a:t>
                      </a:r>
                    </a:p>
                    <a:p>
                      <a:pPr algn="ctr">
                        <a:spcAft>
                          <a:spcPts val="0"/>
                        </a:spcAft>
                      </a:pPr>
                      <a:r>
                        <a:rPr lang="nl-NL" sz="1800" dirty="0" smtClean="0">
                          <a:solidFill>
                            <a:srgbClr val="FF3300"/>
                          </a:solidFill>
                          <a:effectLst/>
                          <a:latin typeface="+mj-lt"/>
                          <a:ea typeface="Times New Roman"/>
                          <a:cs typeface="Times New Roman"/>
                        </a:rPr>
                        <a:t>-23*</a:t>
                      </a:r>
                      <a:endParaRPr lang="nl-NL" sz="1800" dirty="0">
                        <a:solidFill>
                          <a:srgbClr val="FF330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11525">
                <a:tc>
                  <a:txBody>
                    <a:bodyPr/>
                    <a:lstStyle/>
                    <a:p>
                      <a:pPr>
                        <a:spcAft>
                          <a:spcPts val="0"/>
                        </a:spcAft>
                      </a:pPr>
                      <a:r>
                        <a:rPr lang="nl-NL" sz="1600" dirty="0" smtClean="0">
                          <a:solidFill>
                            <a:schemeClr val="tx1"/>
                          </a:solidFill>
                          <a:effectLst/>
                          <a:latin typeface="+mj-lt"/>
                          <a:ea typeface="Times New Roman"/>
                          <a:cs typeface="Times New Roman"/>
                        </a:rPr>
                        <a:t>Adolescentenwerking</a:t>
                      </a:r>
                      <a:endParaRPr lang="nl-NL" sz="1600" dirty="0">
                        <a:solidFill>
                          <a:schemeClr val="tx1"/>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159</a:t>
                      </a:r>
                    </a:p>
                    <a:p>
                      <a:pPr algn="ctr">
                        <a:spcAft>
                          <a:spcPts val="0"/>
                        </a:spcAft>
                      </a:pPr>
                      <a:r>
                        <a:rPr lang="nl-NL" sz="1800" dirty="0" smtClean="0">
                          <a:solidFill>
                            <a:srgbClr val="009900"/>
                          </a:solidFill>
                          <a:effectLst/>
                          <a:latin typeface="+mj-lt"/>
                          <a:ea typeface="Times New Roman"/>
                          <a:cs typeface="Times New Roman"/>
                        </a:rPr>
                        <a:t>+19</a:t>
                      </a:r>
                      <a:endParaRPr lang="nl-NL" sz="1800" dirty="0">
                        <a:solidFill>
                          <a:srgbClr val="0099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32</a:t>
                      </a:r>
                    </a:p>
                    <a:p>
                      <a:pPr algn="ctr">
                        <a:spcAft>
                          <a:spcPts val="0"/>
                        </a:spcAft>
                      </a:pPr>
                      <a:r>
                        <a:rPr lang="nl-NL" sz="1800" dirty="0" smtClean="0">
                          <a:solidFill>
                            <a:srgbClr val="009900"/>
                          </a:solidFill>
                          <a:effectLst/>
                          <a:latin typeface="+mj-lt"/>
                          <a:ea typeface="Times New Roman"/>
                          <a:cs typeface="Times New Roman"/>
                        </a:rPr>
                        <a:t>+1</a:t>
                      </a:r>
                      <a:endParaRPr lang="nl-NL" sz="1800" dirty="0">
                        <a:solidFill>
                          <a:srgbClr val="0099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2</a:t>
                      </a:r>
                    </a:p>
                    <a:p>
                      <a:pPr algn="ctr">
                        <a:spcAft>
                          <a:spcPts val="0"/>
                        </a:spcAft>
                      </a:pPr>
                      <a:r>
                        <a:rPr lang="nl-NL" sz="1800" dirty="0" smtClean="0">
                          <a:solidFill>
                            <a:srgbClr val="FF0000"/>
                          </a:solidFill>
                          <a:effectLst/>
                          <a:latin typeface="+mj-lt"/>
                          <a:ea typeface="Times New Roman"/>
                          <a:cs typeface="Times New Roman"/>
                        </a:rPr>
                        <a:t>-2</a:t>
                      </a:r>
                      <a:endParaRPr lang="nl-NL" sz="1800" dirty="0">
                        <a:solidFill>
                          <a:srgbClr val="FF00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bg2">
                              <a:lumMod val="75000"/>
                            </a:schemeClr>
                          </a:solidFill>
                          <a:effectLst/>
                          <a:latin typeface="+mj-lt"/>
                          <a:ea typeface="Times New Roman"/>
                          <a:cs typeface="Times New Roman"/>
                        </a:rPr>
                        <a:t>15</a:t>
                      </a:r>
                    </a:p>
                    <a:p>
                      <a:pPr marL="0" algn="ctr" defTabSz="914400" rtl="0" eaLnBrk="1" latinLnBrk="0" hangingPunct="1">
                        <a:spcAft>
                          <a:spcPts val="0"/>
                        </a:spcAft>
                      </a:pPr>
                      <a:r>
                        <a:rPr lang="nl-BE" sz="1800" kern="1200" dirty="0" smtClean="0">
                          <a:solidFill>
                            <a:srgbClr val="009900"/>
                          </a:solidFill>
                          <a:effectLst/>
                          <a:latin typeface="+mj-lt"/>
                          <a:ea typeface="Times New Roman"/>
                          <a:cs typeface="Times New Roman"/>
                        </a:rPr>
                        <a:t>+9</a:t>
                      </a:r>
                      <a:endParaRPr lang="nl-BE" sz="1800" kern="1200" dirty="0">
                        <a:solidFill>
                          <a:srgbClr val="00990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208</a:t>
                      </a:r>
                    </a:p>
                    <a:p>
                      <a:pPr algn="ctr">
                        <a:spcAft>
                          <a:spcPts val="0"/>
                        </a:spcAft>
                      </a:pPr>
                      <a:r>
                        <a:rPr lang="nl-NL" sz="1800" dirty="0" smtClean="0">
                          <a:solidFill>
                            <a:srgbClr val="009900"/>
                          </a:solidFill>
                          <a:effectLst/>
                          <a:latin typeface="+mj-lt"/>
                          <a:ea typeface="Times New Roman"/>
                          <a:cs typeface="Times New Roman"/>
                        </a:rPr>
                        <a:t>+25**</a:t>
                      </a:r>
                      <a:endParaRPr lang="nl-NL" sz="1800" dirty="0">
                        <a:solidFill>
                          <a:srgbClr val="00990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76064">
                <a:tc>
                  <a:txBody>
                    <a:bodyPr/>
                    <a:lstStyle/>
                    <a:p>
                      <a:pPr>
                        <a:spcAft>
                          <a:spcPts val="0"/>
                        </a:spcAft>
                      </a:pPr>
                      <a:r>
                        <a:rPr lang="nl-NL" sz="1600" dirty="0">
                          <a:solidFill>
                            <a:schemeClr val="tx1"/>
                          </a:solidFill>
                          <a:effectLst/>
                          <a:latin typeface="+mj-lt"/>
                          <a:ea typeface="Times New Roman"/>
                          <a:cs typeface="Times New Roman"/>
                        </a:rPr>
                        <a:t>Volwassenenwerking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119</a:t>
                      </a:r>
                    </a:p>
                    <a:p>
                      <a:pPr algn="ctr">
                        <a:spcAft>
                          <a:spcPts val="0"/>
                        </a:spcAft>
                      </a:pPr>
                      <a:r>
                        <a:rPr lang="nl-NL" sz="1800" dirty="0" smtClean="0">
                          <a:solidFill>
                            <a:srgbClr val="009900"/>
                          </a:solidFill>
                          <a:effectLst/>
                          <a:latin typeface="+mj-lt"/>
                          <a:ea typeface="Times New Roman"/>
                          <a:cs typeface="Times New Roman"/>
                        </a:rPr>
                        <a:t>+15</a:t>
                      </a:r>
                      <a:endParaRPr lang="nl-NL" sz="1800" dirty="0">
                        <a:solidFill>
                          <a:srgbClr val="0099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34</a:t>
                      </a:r>
                    </a:p>
                    <a:p>
                      <a:pPr algn="ctr">
                        <a:spcAft>
                          <a:spcPts val="0"/>
                        </a:spcAft>
                      </a:pPr>
                      <a:r>
                        <a:rPr lang="nl-NL" sz="1800" dirty="0" smtClean="0">
                          <a:solidFill>
                            <a:srgbClr val="009900"/>
                          </a:solidFill>
                          <a:effectLst/>
                          <a:latin typeface="+mj-lt"/>
                          <a:ea typeface="Times New Roman"/>
                          <a:cs typeface="Times New Roman"/>
                        </a:rPr>
                        <a:t>+10</a:t>
                      </a:r>
                      <a:endParaRPr lang="nl-NL" sz="1800" dirty="0">
                        <a:solidFill>
                          <a:srgbClr val="0099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a:t>
                      </a:r>
                    </a:p>
                    <a:p>
                      <a:pPr algn="ctr">
                        <a:spcAft>
                          <a:spcPts val="0"/>
                        </a:spcAft>
                      </a:pPr>
                      <a:r>
                        <a:rPr lang="nl-NL" sz="1800" dirty="0" smtClean="0">
                          <a:solidFill>
                            <a:srgbClr val="0070C0"/>
                          </a:solidFill>
                          <a:effectLst/>
                          <a:latin typeface="+mj-lt"/>
                          <a:ea typeface="Times New Roman"/>
                          <a:cs typeface="Times New Roman"/>
                        </a:rPr>
                        <a:t>0</a:t>
                      </a:r>
                      <a:endParaRPr lang="nl-NL" sz="1800" dirty="0">
                        <a:solidFill>
                          <a:srgbClr val="0070C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bg2">
                              <a:lumMod val="75000"/>
                            </a:schemeClr>
                          </a:solidFill>
                          <a:effectLst/>
                          <a:latin typeface="+mj-lt"/>
                          <a:ea typeface="Times New Roman"/>
                          <a:cs typeface="Times New Roman"/>
                        </a:rPr>
                        <a:t>11</a:t>
                      </a:r>
                    </a:p>
                    <a:p>
                      <a:pPr marL="0" algn="ctr" defTabSz="914400" rtl="0" eaLnBrk="1" latinLnBrk="0" hangingPunct="1">
                        <a:spcAft>
                          <a:spcPts val="0"/>
                        </a:spcAft>
                      </a:pPr>
                      <a:r>
                        <a:rPr lang="nl-BE" sz="1800" kern="1200" dirty="0" smtClean="0">
                          <a:solidFill>
                            <a:srgbClr val="009900"/>
                          </a:solidFill>
                          <a:effectLst/>
                          <a:latin typeface="+mj-lt"/>
                          <a:ea typeface="Times New Roman"/>
                          <a:cs typeface="Times New Roman"/>
                        </a:rPr>
                        <a:t>+7</a:t>
                      </a:r>
                      <a:endParaRPr lang="nl-BE" sz="1800" kern="1200" dirty="0">
                        <a:solidFill>
                          <a:srgbClr val="00990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164</a:t>
                      </a:r>
                    </a:p>
                    <a:p>
                      <a:pPr algn="ctr">
                        <a:spcAft>
                          <a:spcPts val="0"/>
                        </a:spcAft>
                      </a:pPr>
                      <a:r>
                        <a:rPr lang="nl-NL" sz="1800" dirty="0" smtClean="0">
                          <a:solidFill>
                            <a:srgbClr val="009900"/>
                          </a:solidFill>
                          <a:effectLst/>
                          <a:latin typeface="+mj-lt"/>
                          <a:ea typeface="Times New Roman"/>
                          <a:cs typeface="Times New Roman"/>
                        </a:rPr>
                        <a:t>+32</a:t>
                      </a:r>
                      <a:endParaRPr lang="nl-NL" sz="1800" dirty="0">
                        <a:solidFill>
                          <a:srgbClr val="00990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38387">
                <a:tc>
                  <a:txBody>
                    <a:bodyPr/>
                    <a:lstStyle/>
                    <a:p>
                      <a:pPr>
                        <a:spcAft>
                          <a:spcPts val="0"/>
                        </a:spcAft>
                      </a:pPr>
                      <a:r>
                        <a:rPr lang="nl-NL" sz="1600" dirty="0">
                          <a:solidFill>
                            <a:schemeClr val="tx1"/>
                          </a:solidFill>
                          <a:effectLst/>
                          <a:latin typeface="+mj-lt"/>
                          <a:ea typeface="Times New Roman"/>
                          <a:cs typeface="Times New Roman"/>
                        </a:rPr>
                        <a:t>TOTAAL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489</a:t>
                      </a:r>
                    </a:p>
                    <a:p>
                      <a:pPr algn="ctr">
                        <a:spcAft>
                          <a:spcPts val="0"/>
                        </a:spcAft>
                      </a:pPr>
                      <a:r>
                        <a:rPr lang="nl-NL" sz="1800" dirty="0" smtClean="0">
                          <a:solidFill>
                            <a:srgbClr val="009900"/>
                          </a:solidFill>
                          <a:effectLst/>
                          <a:latin typeface="+mj-lt"/>
                          <a:ea typeface="Times New Roman"/>
                          <a:cs typeface="Times New Roman"/>
                        </a:rPr>
                        <a:t>+22</a:t>
                      </a:r>
                      <a:endParaRPr lang="nl-NL" sz="1800" dirty="0">
                        <a:solidFill>
                          <a:srgbClr val="0099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130</a:t>
                      </a:r>
                      <a:endParaRPr lang="nl-NL" sz="1800" dirty="0" smtClean="0">
                        <a:solidFill>
                          <a:srgbClr val="009900"/>
                        </a:solidFill>
                        <a:effectLst/>
                        <a:latin typeface="+mj-lt"/>
                        <a:ea typeface="Times New Roman"/>
                        <a:cs typeface="Times New Roman"/>
                      </a:endParaRPr>
                    </a:p>
                    <a:p>
                      <a:pPr algn="ctr">
                        <a:spcAft>
                          <a:spcPts val="0"/>
                        </a:spcAft>
                      </a:pPr>
                      <a:r>
                        <a:rPr lang="nl-NL" sz="1800" dirty="0" smtClean="0">
                          <a:solidFill>
                            <a:srgbClr val="009900"/>
                          </a:solidFill>
                          <a:effectLst/>
                          <a:latin typeface="+mj-lt"/>
                          <a:ea typeface="Times New Roman"/>
                          <a:cs typeface="Times New Roman"/>
                        </a:rPr>
                        <a:t>+22</a:t>
                      </a:r>
                      <a:endParaRPr lang="nl-NL" sz="1800" dirty="0">
                        <a:solidFill>
                          <a:srgbClr val="0099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5</a:t>
                      </a:r>
                    </a:p>
                    <a:p>
                      <a:pPr algn="ctr">
                        <a:spcAft>
                          <a:spcPts val="0"/>
                        </a:spcAft>
                      </a:pPr>
                      <a:r>
                        <a:rPr lang="nl-NL" sz="1800" dirty="0" smtClean="0">
                          <a:solidFill>
                            <a:srgbClr val="FF3300"/>
                          </a:solidFill>
                          <a:effectLst/>
                          <a:latin typeface="+mj-lt"/>
                          <a:ea typeface="Times New Roman"/>
                          <a:cs typeface="Times New Roman"/>
                        </a:rPr>
                        <a:t>-8</a:t>
                      </a:r>
                      <a:endParaRPr lang="nl-NL" sz="1800" dirty="0">
                        <a:solidFill>
                          <a:srgbClr val="FF3300"/>
                        </a:solidFill>
                        <a:effectLst/>
                        <a:latin typeface="+mj-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latinLnBrk="0" hangingPunct="1">
                        <a:spcAft>
                          <a:spcPts val="0"/>
                        </a:spcAft>
                      </a:pPr>
                      <a:r>
                        <a:rPr lang="nl-BE" sz="1800" kern="1200" dirty="0" smtClean="0">
                          <a:solidFill>
                            <a:schemeClr val="bg2">
                              <a:lumMod val="75000"/>
                            </a:schemeClr>
                          </a:solidFill>
                          <a:effectLst/>
                          <a:latin typeface="+mj-lt"/>
                          <a:ea typeface="Times New Roman"/>
                          <a:cs typeface="Times New Roman"/>
                        </a:rPr>
                        <a:t>28</a:t>
                      </a:r>
                    </a:p>
                    <a:p>
                      <a:pPr marL="0" algn="ctr" defTabSz="914400" rtl="0" eaLnBrk="1" latinLnBrk="0" hangingPunct="1">
                        <a:spcAft>
                          <a:spcPts val="0"/>
                        </a:spcAft>
                      </a:pPr>
                      <a:r>
                        <a:rPr lang="nl-BE" sz="1800" kern="1200" dirty="0" smtClean="0">
                          <a:solidFill>
                            <a:srgbClr val="009900"/>
                          </a:solidFill>
                          <a:effectLst/>
                          <a:latin typeface="+mj-lt"/>
                          <a:ea typeface="Times New Roman"/>
                          <a:cs typeface="Times New Roman"/>
                        </a:rPr>
                        <a:t>+14</a:t>
                      </a:r>
                      <a:endParaRPr lang="nl-BE" sz="1800" kern="1200" dirty="0">
                        <a:solidFill>
                          <a:srgbClr val="00990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spcAft>
                          <a:spcPts val="0"/>
                        </a:spcAft>
                      </a:pPr>
                      <a:r>
                        <a:rPr lang="nl-NL" sz="1800" dirty="0" smtClean="0">
                          <a:solidFill>
                            <a:schemeClr val="bg2">
                              <a:lumMod val="75000"/>
                            </a:schemeClr>
                          </a:solidFill>
                          <a:effectLst/>
                          <a:latin typeface="+mj-lt"/>
                          <a:ea typeface="Times New Roman"/>
                          <a:cs typeface="Times New Roman"/>
                        </a:rPr>
                        <a:t>654</a:t>
                      </a:r>
                    </a:p>
                    <a:p>
                      <a:pPr algn="ctr">
                        <a:spcAft>
                          <a:spcPts val="0"/>
                        </a:spcAft>
                      </a:pPr>
                      <a:r>
                        <a:rPr lang="nl-NL" sz="1800" dirty="0" smtClean="0">
                          <a:solidFill>
                            <a:srgbClr val="009900"/>
                          </a:solidFill>
                          <a:effectLst/>
                          <a:latin typeface="+mj-lt"/>
                          <a:ea typeface="Times New Roman"/>
                          <a:cs typeface="Times New Roman"/>
                        </a:rPr>
                        <a:t>+47</a:t>
                      </a:r>
                      <a:endParaRPr lang="nl-NL" sz="1800" dirty="0">
                        <a:solidFill>
                          <a:srgbClr val="009900"/>
                        </a:solidFill>
                        <a:effectLst/>
                        <a:latin typeface="+mj-lt"/>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Tekstvak 2"/>
          <p:cNvSpPr txBox="1"/>
          <p:nvPr/>
        </p:nvSpPr>
        <p:spPr>
          <a:xfrm>
            <a:off x="617932" y="6309320"/>
            <a:ext cx="8068868" cy="584775"/>
          </a:xfrm>
          <a:prstGeom prst="rect">
            <a:avLst/>
          </a:prstGeom>
          <a:noFill/>
        </p:spPr>
        <p:txBody>
          <a:bodyPr wrap="square" rtlCol="0">
            <a:spAutoFit/>
          </a:bodyPr>
          <a:lstStyle/>
          <a:p>
            <a:r>
              <a:rPr lang="nl-BE" sz="1600" dirty="0">
                <a:latin typeface="+mj-lt"/>
                <a:ea typeface="Times New Roman"/>
                <a:cs typeface="Times New Roman"/>
              </a:rPr>
              <a:t>*/**: respectievelijk -1 en -2 gezinnen die in 2015 gebruik maakten van onze </a:t>
            </a:r>
            <a:r>
              <a:rPr lang="nl-BE" sz="1600" dirty="0" err="1">
                <a:latin typeface="+mj-lt"/>
                <a:ea typeface="Times New Roman"/>
                <a:cs typeface="Times New Roman"/>
              </a:rPr>
              <a:t>brussenwerking</a:t>
            </a:r>
            <a:r>
              <a:rPr lang="nl-BE" sz="1600" dirty="0">
                <a:latin typeface="+mj-lt"/>
                <a:ea typeface="Times New Roman"/>
                <a:cs typeface="Times New Roman"/>
              </a:rPr>
              <a:t> zonder TB te hebben</a:t>
            </a:r>
          </a:p>
        </p:txBody>
      </p:sp>
    </p:spTree>
    <p:extLst>
      <p:ext uri="{BB962C8B-B14F-4D97-AF65-F5344CB8AC3E}">
        <p14:creationId xmlns:p14="http://schemas.microsoft.com/office/powerpoint/2010/main" val="419218594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body" idx="1"/>
          </p:nvPr>
        </p:nvSpPr>
        <p:spPr>
          <a:xfrm>
            <a:off x="468313" y="1988840"/>
            <a:ext cx="8229600" cy="4310360"/>
          </a:xfrm>
        </p:spPr>
        <p:txBody>
          <a:bodyPr/>
          <a:lstStyle/>
          <a:p>
            <a:pPr marL="0" indent="0" eaLnBrk="1" hangingPunct="1">
              <a:buNone/>
            </a:pPr>
            <a:r>
              <a:rPr lang="nl-BE" sz="2800" u="sng" dirty="0" smtClean="0">
                <a:latin typeface="+mj-lt"/>
              </a:rPr>
              <a:t>Gezinnen in begeleiding</a:t>
            </a:r>
          </a:p>
          <a:p>
            <a:pPr lvl="1" eaLnBrk="1" hangingPunct="1"/>
            <a:r>
              <a:rPr lang="nl-BE" sz="2400" dirty="0" smtClean="0">
                <a:latin typeface="+mj-lt"/>
              </a:rPr>
              <a:t>Globale stijging met +</a:t>
            </a:r>
            <a:r>
              <a:rPr lang="nl-BE" sz="2400" dirty="0">
                <a:latin typeface="+mj-lt"/>
              </a:rPr>
              <a:t>8</a:t>
            </a:r>
            <a:r>
              <a:rPr lang="nl-BE" sz="2400" dirty="0" smtClean="0">
                <a:latin typeface="+mj-lt"/>
              </a:rPr>
              <a:t>%</a:t>
            </a:r>
          </a:p>
          <a:p>
            <a:pPr lvl="1" eaLnBrk="1" hangingPunct="1"/>
            <a:r>
              <a:rPr lang="nl-BE" sz="2400" dirty="0" smtClean="0">
                <a:latin typeface="+mj-lt"/>
              </a:rPr>
              <a:t>Stijging </a:t>
            </a:r>
            <a:r>
              <a:rPr lang="nl-BE" sz="2400" dirty="0">
                <a:latin typeface="+mj-lt"/>
              </a:rPr>
              <a:t>overal behalve in kinderwerking</a:t>
            </a:r>
            <a:r>
              <a:rPr lang="nl-BE" sz="1400" dirty="0">
                <a:latin typeface="+mj-lt"/>
              </a:rPr>
              <a:t> (4 langdurige </a:t>
            </a:r>
            <a:r>
              <a:rPr lang="nl-BE" sz="1400" dirty="0" smtClean="0">
                <a:latin typeface="+mj-lt"/>
              </a:rPr>
              <a:t>afwezigheden van begeleiders)</a:t>
            </a:r>
            <a:endParaRPr lang="nl-BE" sz="1400" dirty="0">
              <a:latin typeface="+mj-lt"/>
            </a:endParaRPr>
          </a:p>
          <a:p>
            <a:pPr lvl="1" eaLnBrk="1" hangingPunct="1"/>
            <a:r>
              <a:rPr lang="nl-BE" sz="2400" dirty="0">
                <a:latin typeface="+mj-lt"/>
              </a:rPr>
              <a:t>Aantal gezinnen dat opgestart wordt in het aanmeldingsjaar stijgt van 61</a:t>
            </a:r>
            <a:r>
              <a:rPr lang="nl-BE" sz="1800" dirty="0">
                <a:latin typeface="+mj-lt"/>
              </a:rPr>
              <a:t> </a:t>
            </a:r>
            <a:r>
              <a:rPr lang="nl-BE" sz="1400" dirty="0">
                <a:latin typeface="+mj-lt"/>
              </a:rPr>
              <a:t>in 2015 </a:t>
            </a:r>
            <a:r>
              <a:rPr lang="nl-BE" sz="2400" dirty="0">
                <a:latin typeface="+mj-lt"/>
              </a:rPr>
              <a:t>naar 85 </a:t>
            </a:r>
            <a:r>
              <a:rPr lang="nl-BE" sz="1400" dirty="0">
                <a:latin typeface="+mj-lt"/>
              </a:rPr>
              <a:t>in 2016 </a:t>
            </a:r>
            <a:endParaRPr lang="nl-BE" sz="2400" dirty="0">
              <a:latin typeface="+mj-lt"/>
            </a:endParaRPr>
          </a:p>
          <a:p>
            <a:pPr lvl="1" eaLnBrk="1" hangingPunct="1"/>
            <a:r>
              <a:rPr lang="nl-BE" sz="2400" dirty="0" smtClean="0">
                <a:latin typeface="+mj-lt"/>
              </a:rPr>
              <a:t>Aantal gezinnen dat wordt afgerond stijgt van 241 </a:t>
            </a:r>
            <a:r>
              <a:rPr lang="nl-BE" sz="1400" dirty="0">
                <a:latin typeface="+mj-lt"/>
              </a:rPr>
              <a:t>in 2015</a:t>
            </a:r>
            <a:r>
              <a:rPr lang="nl-BE" sz="1800" dirty="0" smtClean="0">
                <a:latin typeface="+mj-lt"/>
              </a:rPr>
              <a:t> </a:t>
            </a:r>
            <a:r>
              <a:rPr lang="nl-BE" sz="2400" dirty="0" smtClean="0">
                <a:latin typeface="+mj-lt"/>
              </a:rPr>
              <a:t>naar 298 </a:t>
            </a:r>
            <a:r>
              <a:rPr lang="nl-BE" sz="1400" dirty="0">
                <a:latin typeface="+mj-lt"/>
              </a:rPr>
              <a:t>in 2016</a:t>
            </a:r>
          </a:p>
          <a:p>
            <a:pPr lvl="1" eaLnBrk="1" hangingPunct="1"/>
            <a:r>
              <a:rPr lang="nl-BE" sz="2400" dirty="0" smtClean="0">
                <a:latin typeface="+mj-lt"/>
              </a:rPr>
              <a:t>Advies &amp; consult daalt.</a:t>
            </a:r>
          </a:p>
          <a:p>
            <a:pPr lvl="1" eaLnBrk="1" hangingPunct="1"/>
            <a:endParaRPr lang="nl-BE" sz="2400" dirty="0" smtClean="0">
              <a:latin typeface="Trebuchet MS" pitchFamily="34" charset="0"/>
            </a:endParaRPr>
          </a:p>
          <a:p>
            <a:pPr marL="914400" lvl="2" indent="0" eaLnBrk="1" hangingPunct="1">
              <a:buNone/>
            </a:pPr>
            <a:endParaRPr lang="nl-BE" sz="2000" dirty="0">
              <a:latin typeface="Trebuchet MS" pitchFamily="34" charset="0"/>
            </a:endParaRPr>
          </a:p>
        </p:txBody>
      </p:sp>
    </p:spTree>
    <p:extLst>
      <p:ext uri="{BB962C8B-B14F-4D97-AF65-F5344CB8AC3E}">
        <p14:creationId xmlns:p14="http://schemas.microsoft.com/office/powerpoint/2010/main" val="3967475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0" name="Rectangle 2"/>
          <p:cNvSpPr>
            <a:spLocks noGrp="1" noChangeArrowheads="1"/>
          </p:cNvSpPr>
          <p:nvPr>
            <p:ph type="title"/>
          </p:nvPr>
        </p:nvSpPr>
        <p:spPr/>
        <p:txBody>
          <a:bodyPr/>
          <a:lstStyle/>
          <a:p>
            <a:pPr eaLnBrk="1" hangingPunct="1"/>
            <a:r>
              <a:rPr lang="nl-BE" sz="3200" u="sng" dirty="0" smtClean="0">
                <a:solidFill>
                  <a:schemeClr val="tx1"/>
                </a:solidFill>
              </a:rPr>
              <a:t>Verwijzers</a:t>
            </a:r>
            <a:r>
              <a:rPr lang="nl-BE" sz="3200" dirty="0" smtClean="0"/>
              <a:t> </a:t>
            </a:r>
            <a:r>
              <a:rPr lang="nl-BE" sz="2400" dirty="0" smtClean="0"/>
              <a:t>(aanmeldingen 2016)</a:t>
            </a:r>
            <a:endParaRPr lang="nl-NL" sz="2400" u="sng" dirty="0" smtClean="0"/>
          </a:p>
        </p:txBody>
      </p:sp>
      <p:pic>
        <p:nvPicPr>
          <p:cNvPr id="3" name="Afbeelding 2"/>
          <p:cNvPicPr>
            <a:picLocks noChangeAspect="1"/>
          </p:cNvPicPr>
          <p:nvPr/>
        </p:nvPicPr>
        <p:blipFill>
          <a:blip r:embed="rId3"/>
          <a:stretch>
            <a:fillRect/>
          </a:stretch>
        </p:blipFill>
        <p:spPr>
          <a:xfrm>
            <a:off x="363272" y="2492896"/>
            <a:ext cx="8417456" cy="4173361"/>
          </a:xfrm>
          <a:prstGeom prst="rect">
            <a:avLst/>
          </a:prstGeom>
        </p:spPr>
      </p:pic>
    </p:spTree>
    <p:extLst>
      <p:ext uri="{BB962C8B-B14F-4D97-AF65-F5344CB8AC3E}">
        <p14:creationId xmlns:p14="http://schemas.microsoft.com/office/powerpoint/2010/main" val="141399908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Rectangle 2"/>
          <p:cNvSpPr>
            <a:spLocks noGrp="1" noChangeArrowheads="1"/>
          </p:cNvSpPr>
          <p:nvPr>
            <p:ph type="title"/>
          </p:nvPr>
        </p:nvSpPr>
        <p:spPr/>
        <p:txBody>
          <a:bodyPr/>
          <a:lstStyle/>
          <a:p>
            <a:pPr eaLnBrk="1" hangingPunct="1"/>
            <a:r>
              <a:rPr lang="nl-BE" sz="3200" u="sng" dirty="0" smtClean="0">
                <a:solidFill>
                  <a:schemeClr val="tx1"/>
                </a:solidFill>
              </a:rPr>
              <a:t>Geslacht</a:t>
            </a:r>
            <a:r>
              <a:rPr lang="nl-BE" sz="3200" dirty="0" smtClean="0">
                <a:solidFill>
                  <a:schemeClr val="tx1"/>
                </a:solidFill>
              </a:rPr>
              <a:t> personen</a:t>
            </a:r>
            <a:br>
              <a:rPr lang="nl-BE" sz="3200" dirty="0" smtClean="0">
                <a:solidFill>
                  <a:schemeClr val="tx1"/>
                </a:solidFill>
              </a:rPr>
            </a:br>
            <a:r>
              <a:rPr lang="nl-BE" sz="3200" dirty="0" smtClean="0">
                <a:solidFill>
                  <a:schemeClr val="tx1"/>
                </a:solidFill>
              </a:rPr>
              <a:t> in begeleiding </a:t>
            </a:r>
            <a:r>
              <a:rPr lang="nl-BE" sz="2400" dirty="0" smtClean="0">
                <a:solidFill>
                  <a:schemeClr val="tx1"/>
                </a:solidFill>
              </a:rPr>
              <a:t>(2016</a:t>
            </a:r>
            <a:r>
              <a:rPr lang="nl-BE" sz="2400" dirty="0" smtClean="0"/>
              <a:t>)</a:t>
            </a:r>
            <a:endParaRPr lang="nl-NL" sz="3200" dirty="0" smtClean="0"/>
          </a:p>
        </p:txBody>
      </p:sp>
      <p:pic>
        <p:nvPicPr>
          <p:cNvPr id="2" name="Afbeelding 1"/>
          <p:cNvPicPr>
            <a:picLocks noChangeAspect="1"/>
          </p:cNvPicPr>
          <p:nvPr/>
        </p:nvPicPr>
        <p:blipFill>
          <a:blip r:embed="rId3"/>
          <a:stretch>
            <a:fillRect/>
          </a:stretch>
        </p:blipFill>
        <p:spPr>
          <a:xfrm>
            <a:off x="899592" y="2348880"/>
            <a:ext cx="6540766" cy="3931418"/>
          </a:xfrm>
          <a:prstGeom prst="rect">
            <a:avLst/>
          </a:prstGeom>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Rectangle 2"/>
          <p:cNvSpPr>
            <a:spLocks noGrp="1" noChangeArrowheads="1"/>
          </p:cNvSpPr>
          <p:nvPr>
            <p:ph type="title" idx="4294967295"/>
          </p:nvPr>
        </p:nvSpPr>
        <p:spPr>
          <a:xfrm>
            <a:off x="0" y="274638"/>
            <a:ext cx="8229600" cy="1143000"/>
          </a:xfrm>
        </p:spPr>
        <p:txBody>
          <a:bodyPr/>
          <a:lstStyle/>
          <a:p>
            <a:pPr eaLnBrk="1" hangingPunct="1"/>
            <a:r>
              <a:rPr lang="nl-BE" sz="3200" u="sng" dirty="0" err="1" smtClean="0">
                <a:solidFill>
                  <a:schemeClr val="tx1"/>
                </a:solidFill>
              </a:rPr>
              <a:t>Comorbiditeit</a:t>
            </a:r>
            <a:r>
              <a:rPr lang="nl-BE" sz="3200" dirty="0" smtClean="0"/>
              <a:t> </a:t>
            </a:r>
            <a:r>
              <a:rPr lang="nl-BE" sz="2400" dirty="0" smtClean="0"/>
              <a:t>(2016)</a:t>
            </a:r>
            <a:endParaRPr lang="nl-NL" sz="3200" dirty="0" smtClean="0"/>
          </a:p>
        </p:txBody>
      </p:sp>
      <p:pic>
        <p:nvPicPr>
          <p:cNvPr id="2" name="Afbeelding 1"/>
          <p:cNvPicPr>
            <a:picLocks noChangeAspect="1"/>
          </p:cNvPicPr>
          <p:nvPr/>
        </p:nvPicPr>
        <p:blipFill>
          <a:blip r:embed="rId3"/>
          <a:stretch>
            <a:fillRect/>
          </a:stretch>
        </p:blipFill>
        <p:spPr>
          <a:xfrm>
            <a:off x="4559411" y="4102369"/>
            <a:ext cx="4584589" cy="2755631"/>
          </a:xfrm>
          <a:prstGeom prst="rect">
            <a:avLst/>
          </a:prstGeom>
        </p:spPr>
      </p:pic>
      <p:pic>
        <p:nvPicPr>
          <p:cNvPr id="3" name="Afbeelding 2"/>
          <p:cNvPicPr>
            <a:picLocks noChangeAspect="1"/>
          </p:cNvPicPr>
          <p:nvPr/>
        </p:nvPicPr>
        <p:blipFill>
          <a:blip r:embed="rId4"/>
          <a:stretch>
            <a:fillRect/>
          </a:stretch>
        </p:blipFill>
        <p:spPr>
          <a:xfrm>
            <a:off x="1" y="1988840"/>
            <a:ext cx="4354722" cy="3312368"/>
          </a:xfrm>
          <a:prstGeom prst="rect">
            <a:avLst/>
          </a:prstGeom>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p:cNvPicPr>
            <a:picLocks noChangeAspect="1"/>
          </p:cNvPicPr>
          <p:nvPr/>
        </p:nvPicPr>
        <p:blipFill>
          <a:blip r:embed="rId2"/>
          <a:stretch>
            <a:fillRect/>
          </a:stretch>
        </p:blipFill>
        <p:spPr>
          <a:xfrm>
            <a:off x="2123728" y="1124744"/>
            <a:ext cx="4824536" cy="4824536"/>
          </a:xfrm>
          <a:prstGeom prst="rect">
            <a:avLst/>
          </a:prstGeom>
        </p:spPr>
      </p:pic>
    </p:spTree>
    <p:extLst>
      <p:ext uri="{BB962C8B-B14F-4D97-AF65-F5344CB8AC3E}">
        <p14:creationId xmlns:p14="http://schemas.microsoft.com/office/powerpoint/2010/main" val="385440571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body" idx="1"/>
          </p:nvPr>
        </p:nvSpPr>
        <p:spPr>
          <a:xfrm>
            <a:off x="395536" y="1916832"/>
            <a:ext cx="7488832" cy="4310360"/>
          </a:xfrm>
        </p:spPr>
        <p:txBody>
          <a:bodyPr/>
          <a:lstStyle/>
          <a:p>
            <a:pPr marL="0" indent="0" eaLnBrk="1" hangingPunct="1">
              <a:buNone/>
            </a:pPr>
            <a:r>
              <a:rPr lang="nl-BE" sz="2400" u="sng" dirty="0" err="1" smtClean="0">
                <a:latin typeface="+mj-lt"/>
              </a:rPr>
              <a:t>Comorbiditeit</a:t>
            </a:r>
            <a:r>
              <a:rPr lang="nl-BE" sz="2400" u="sng" dirty="0" smtClean="0">
                <a:latin typeface="+mj-lt"/>
              </a:rPr>
              <a:t>: 47% heeft enkel autisme*.</a:t>
            </a:r>
            <a:endParaRPr lang="nl-BE" sz="2400" u="sng" dirty="0">
              <a:latin typeface="+mj-lt"/>
            </a:endParaRPr>
          </a:p>
          <a:p>
            <a:pPr marL="0" indent="0" eaLnBrk="1" hangingPunct="1">
              <a:buNone/>
            </a:pPr>
            <a:endParaRPr lang="nl-BE" sz="1100" dirty="0" smtClean="0">
              <a:latin typeface="+mj-lt"/>
            </a:endParaRPr>
          </a:p>
          <a:p>
            <a:pPr marL="0" indent="0" eaLnBrk="1" hangingPunct="1">
              <a:buNone/>
            </a:pPr>
            <a:r>
              <a:rPr lang="nl-BE" sz="2000" dirty="0" smtClean="0">
                <a:latin typeface="+mj-lt"/>
              </a:rPr>
              <a:t>De cijfers onderstrepen het belang van doorgedreven </a:t>
            </a:r>
            <a:r>
              <a:rPr lang="nl-BE" sz="2000" dirty="0" err="1" smtClean="0">
                <a:latin typeface="+mj-lt"/>
              </a:rPr>
              <a:t>doelgroepspecifieke</a:t>
            </a:r>
            <a:r>
              <a:rPr lang="nl-BE" sz="2000" dirty="0" smtClean="0">
                <a:latin typeface="+mj-lt"/>
              </a:rPr>
              <a:t> deskundigheid bij de begeleiders.</a:t>
            </a:r>
          </a:p>
          <a:p>
            <a:pPr marL="0" indent="0" eaLnBrk="1" hangingPunct="1">
              <a:buNone/>
            </a:pPr>
            <a:endParaRPr lang="nl-BE" sz="2000" i="1" dirty="0" smtClean="0">
              <a:latin typeface="+mj-lt"/>
            </a:endParaRPr>
          </a:p>
          <a:p>
            <a:pPr marL="0" indent="0" eaLnBrk="1" hangingPunct="1">
              <a:buNone/>
            </a:pPr>
            <a:r>
              <a:rPr lang="nl-BE" sz="2000" i="1" dirty="0" smtClean="0">
                <a:latin typeface="+mj-lt"/>
              </a:rPr>
              <a:t>Investeren in een hoge graad van specialisatie blijft noodzakelijk, ondanks de voorbije en nakende besparingen.</a:t>
            </a:r>
          </a:p>
          <a:p>
            <a:pPr marL="0" indent="0" eaLnBrk="1" hangingPunct="1">
              <a:buNone/>
            </a:pPr>
            <a:endParaRPr lang="nl-BE" sz="2000" dirty="0">
              <a:latin typeface="+mj-lt"/>
            </a:endParaRPr>
          </a:p>
          <a:p>
            <a:pPr marL="0" indent="0" eaLnBrk="1" hangingPunct="1">
              <a:buNone/>
            </a:pPr>
            <a:endParaRPr lang="nl-BE" sz="2000" dirty="0">
              <a:latin typeface="+mj-lt"/>
            </a:endParaRPr>
          </a:p>
          <a:p>
            <a:pPr marL="0" indent="0" eaLnBrk="1" hangingPunct="1">
              <a:buNone/>
            </a:pPr>
            <a:r>
              <a:rPr lang="nl-BE" sz="1600" dirty="0" smtClean="0">
                <a:latin typeface="+mj-lt"/>
              </a:rPr>
              <a:t>* Contextuele problemen zijn – hoewel zeer frequent voorkomend – niet </a:t>
            </a:r>
          </a:p>
          <a:p>
            <a:pPr marL="0" indent="0" eaLnBrk="1" hangingPunct="1">
              <a:buNone/>
            </a:pPr>
            <a:r>
              <a:rPr lang="nl-BE" sz="1600" dirty="0" smtClean="0">
                <a:latin typeface="+mj-lt"/>
              </a:rPr>
              <a:t>opgenomen in de cijfers. Idem met taalproblemen.</a:t>
            </a:r>
          </a:p>
        </p:txBody>
      </p:sp>
      <p:sp>
        <p:nvSpPr>
          <p:cNvPr id="2" name="Tekstvak 1"/>
          <p:cNvSpPr txBox="1"/>
          <p:nvPr/>
        </p:nvSpPr>
        <p:spPr>
          <a:xfrm>
            <a:off x="7452320" y="1268760"/>
            <a:ext cx="1691680" cy="5262979"/>
          </a:xfrm>
          <a:prstGeom prst="rect">
            <a:avLst/>
          </a:prstGeom>
          <a:solidFill>
            <a:schemeClr val="bg1"/>
          </a:solidFill>
        </p:spPr>
        <p:txBody>
          <a:bodyPr wrap="square" rtlCol="0">
            <a:spAutoFit/>
          </a:bodyPr>
          <a:lstStyle/>
          <a:p>
            <a:pPr algn="ctr"/>
            <a:r>
              <a:rPr lang="nl-BE" sz="1600" dirty="0" smtClean="0">
                <a:solidFill>
                  <a:srgbClr val="009900"/>
                </a:solidFill>
              </a:rPr>
              <a:t>In een </a:t>
            </a:r>
            <a:r>
              <a:rPr lang="nl-BE" sz="1600" dirty="0">
                <a:solidFill>
                  <a:srgbClr val="009900"/>
                </a:solidFill>
              </a:rPr>
              <a:t>systeem van </a:t>
            </a:r>
            <a:r>
              <a:rPr lang="nl-BE" sz="1600" dirty="0" smtClean="0">
                <a:solidFill>
                  <a:srgbClr val="009900"/>
                </a:solidFill>
              </a:rPr>
              <a:t>personeels-punten is het vanuit management-standpunt een verstandige keuze om medewerkers aan te trekken met een </a:t>
            </a:r>
            <a:r>
              <a:rPr lang="nl-BE" sz="1600" dirty="0">
                <a:solidFill>
                  <a:srgbClr val="009900"/>
                </a:solidFill>
              </a:rPr>
              <a:t>lagere </a:t>
            </a:r>
            <a:r>
              <a:rPr lang="nl-BE" sz="1600" dirty="0" smtClean="0">
                <a:solidFill>
                  <a:srgbClr val="009900"/>
                </a:solidFill>
              </a:rPr>
              <a:t>scholingsgraad: meer </a:t>
            </a:r>
            <a:r>
              <a:rPr lang="nl-BE" sz="1600" dirty="0">
                <a:solidFill>
                  <a:srgbClr val="009900"/>
                </a:solidFill>
              </a:rPr>
              <a:t>medewerkers = minder caseload. </a:t>
            </a:r>
            <a:endParaRPr lang="nl-BE" sz="1600" dirty="0" smtClean="0">
              <a:solidFill>
                <a:srgbClr val="009900"/>
              </a:solidFill>
            </a:endParaRPr>
          </a:p>
          <a:p>
            <a:pPr algn="ctr"/>
            <a:r>
              <a:rPr lang="nl-BE" sz="1600" dirty="0" smtClean="0">
                <a:solidFill>
                  <a:srgbClr val="009900"/>
                </a:solidFill>
              </a:rPr>
              <a:t>De aard van onze doelgroep vereist echter </a:t>
            </a:r>
            <a:r>
              <a:rPr lang="nl-BE" sz="1600" dirty="0">
                <a:solidFill>
                  <a:srgbClr val="009900"/>
                </a:solidFill>
              </a:rPr>
              <a:t>een hoge scholingsgraad.</a:t>
            </a:r>
          </a:p>
        </p:txBody>
      </p:sp>
    </p:spTree>
    <p:extLst>
      <p:ext uri="{BB962C8B-B14F-4D97-AF65-F5344CB8AC3E}">
        <p14:creationId xmlns:p14="http://schemas.microsoft.com/office/powerpoint/2010/main" val="96654393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BE"/>
          </a:p>
        </p:txBody>
      </p:sp>
      <p:sp>
        <p:nvSpPr>
          <p:cNvPr id="3" name="Tijdelijke aanduiding voor inhoud 2"/>
          <p:cNvSpPr>
            <a:spLocks noGrp="1"/>
          </p:cNvSpPr>
          <p:nvPr>
            <p:ph idx="1"/>
          </p:nvPr>
        </p:nvSpPr>
        <p:spPr/>
        <p:txBody>
          <a:bodyPr/>
          <a:lstStyle/>
          <a:p>
            <a:pPr marL="0" indent="0" algn="ctr">
              <a:buNone/>
            </a:pPr>
            <a:r>
              <a:rPr lang="nl-BE" sz="19900" dirty="0" smtClean="0"/>
              <a:t>2016</a:t>
            </a:r>
            <a:endParaRPr lang="nl-BE" sz="19900" dirty="0"/>
          </a:p>
        </p:txBody>
      </p:sp>
    </p:spTree>
    <p:extLst>
      <p:ext uri="{BB962C8B-B14F-4D97-AF65-F5344CB8AC3E}">
        <p14:creationId xmlns:p14="http://schemas.microsoft.com/office/powerpoint/2010/main" val="335375604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p:txBody>
          <a:bodyPr/>
          <a:lstStyle/>
          <a:p>
            <a:pPr eaLnBrk="1" hangingPunct="1"/>
            <a:r>
              <a:rPr lang="nl-BE" sz="3200" dirty="0" smtClean="0"/>
              <a:t>Regionale </a:t>
            </a:r>
            <a:r>
              <a:rPr lang="nl-BE" sz="3200" u="sng" dirty="0" smtClean="0"/>
              <a:t>spreiding</a:t>
            </a:r>
            <a:r>
              <a:rPr lang="nl-BE" sz="3200" dirty="0" smtClean="0"/>
              <a:t> </a:t>
            </a:r>
            <a:br>
              <a:rPr lang="nl-BE" sz="3200" dirty="0" smtClean="0"/>
            </a:br>
            <a:r>
              <a:rPr lang="nl-BE" sz="3200" dirty="0" smtClean="0"/>
              <a:t>gezinnen in begeleiding </a:t>
            </a:r>
            <a:r>
              <a:rPr lang="nl-BE" sz="2400" dirty="0" smtClean="0"/>
              <a:t>(2016)</a:t>
            </a:r>
            <a:endParaRPr lang="nl-NL" sz="3200" dirty="0" smtClean="0"/>
          </a:p>
        </p:txBody>
      </p:sp>
      <p:pic>
        <p:nvPicPr>
          <p:cNvPr id="2" name="Afbeelding 1"/>
          <p:cNvPicPr>
            <a:picLocks noChangeAspect="1"/>
          </p:cNvPicPr>
          <p:nvPr/>
        </p:nvPicPr>
        <p:blipFill>
          <a:blip r:embed="rId3"/>
          <a:stretch>
            <a:fillRect/>
          </a:stretch>
        </p:blipFill>
        <p:spPr>
          <a:xfrm>
            <a:off x="1907704" y="1417638"/>
            <a:ext cx="5900636" cy="5310125"/>
          </a:xfrm>
          <a:prstGeom prst="rect">
            <a:avLst/>
          </a:prstGeom>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ChangeArrowheads="1"/>
          </p:cNvSpPr>
          <p:nvPr>
            <p:ph type="title"/>
          </p:nvPr>
        </p:nvSpPr>
        <p:spPr/>
        <p:txBody>
          <a:bodyPr/>
          <a:lstStyle/>
          <a:p>
            <a:pPr eaLnBrk="1" hangingPunct="1"/>
            <a:r>
              <a:rPr lang="nl-BE" sz="3200" dirty="0" smtClean="0"/>
              <a:t>Regionale </a:t>
            </a:r>
            <a:r>
              <a:rPr lang="nl-BE" sz="3200" u="sng" dirty="0" smtClean="0"/>
              <a:t>spreiding</a:t>
            </a:r>
            <a:r>
              <a:rPr lang="nl-BE" sz="3200" dirty="0" smtClean="0"/>
              <a:t> </a:t>
            </a:r>
            <a:br>
              <a:rPr lang="nl-BE" sz="3200" dirty="0" smtClean="0"/>
            </a:br>
            <a:r>
              <a:rPr lang="nl-BE" sz="3200" dirty="0" smtClean="0"/>
              <a:t>gezinnen in begeleiding </a:t>
            </a:r>
            <a:r>
              <a:rPr lang="nl-BE" sz="2400" dirty="0" smtClean="0"/>
              <a:t>(2016)</a:t>
            </a:r>
            <a:endParaRPr lang="nl-NL" sz="3200" dirty="0" smtClean="0"/>
          </a:p>
        </p:txBody>
      </p:sp>
      <p:graphicFrame>
        <p:nvGraphicFramePr>
          <p:cNvPr id="27695" name="Group 47"/>
          <p:cNvGraphicFramePr>
            <a:graphicFrameLocks noGrp="1"/>
          </p:cNvGraphicFramePr>
          <p:nvPr>
            <p:ph idx="1"/>
            <p:extLst>
              <p:ext uri="{D42A27DB-BD31-4B8C-83A1-F6EECF244321}">
                <p14:modId xmlns:p14="http://schemas.microsoft.com/office/powerpoint/2010/main" val="1820030692"/>
              </p:ext>
            </p:extLst>
          </p:nvPr>
        </p:nvGraphicFramePr>
        <p:xfrm>
          <a:off x="1476375" y="2708275"/>
          <a:ext cx="6408738" cy="2879726"/>
        </p:xfrm>
        <a:graphic>
          <a:graphicData uri="http://schemas.openxmlformats.org/drawingml/2006/table">
            <a:tbl>
              <a:tblPr/>
              <a:tblGrid>
                <a:gridCol w="3168650">
                  <a:extLst>
                    <a:ext uri="{9D8B030D-6E8A-4147-A177-3AD203B41FA5}">
                      <a16:colId xmlns:a16="http://schemas.microsoft.com/office/drawing/2014/main" val="20000"/>
                    </a:ext>
                  </a:extLst>
                </a:gridCol>
                <a:gridCol w="1512888">
                  <a:extLst>
                    <a:ext uri="{9D8B030D-6E8A-4147-A177-3AD203B41FA5}">
                      <a16:colId xmlns:a16="http://schemas.microsoft.com/office/drawing/2014/main" val="20001"/>
                    </a:ext>
                  </a:extLst>
                </a:gridCol>
                <a:gridCol w="1727200">
                  <a:extLst>
                    <a:ext uri="{9D8B030D-6E8A-4147-A177-3AD203B41FA5}">
                      <a16:colId xmlns:a16="http://schemas.microsoft.com/office/drawing/2014/main" val="20002"/>
                    </a:ext>
                  </a:extLst>
                </a:gridCol>
              </a:tblGrid>
              <a:tr h="558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2000" b="1" i="0" u="none" strike="noStrike" cap="none" normalizeH="0" baseline="0" dirty="0" smtClean="0">
                          <a:ln>
                            <a:noFill/>
                          </a:ln>
                          <a:solidFill>
                            <a:schemeClr val="tx1"/>
                          </a:solidFill>
                          <a:effectLst/>
                          <a:latin typeface="+mj-lt"/>
                          <a:cs typeface="Arial" charset="0"/>
                        </a:rPr>
                        <a:t>Regio</a:t>
                      </a:r>
                      <a:endParaRPr kumimoji="0" lang="nl-NL" sz="2000" b="1"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BE" sz="2000" b="1" i="0" u="none" strike="noStrike" cap="none" normalizeH="0" baseline="0" smtClean="0">
                          <a:ln>
                            <a:noFill/>
                          </a:ln>
                          <a:solidFill>
                            <a:schemeClr val="tx1"/>
                          </a:solidFill>
                          <a:effectLst/>
                          <a:latin typeface="+mj-lt"/>
                          <a:cs typeface="Arial" charset="0"/>
                        </a:rPr>
                        <a:t>%</a:t>
                      </a:r>
                      <a:endParaRPr kumimoji="0" lang="nl-NL" sz="2000" b="1" i="0" u="none" strike="noStrike" cap="none" normalizeH="0" baseline="0" smtClean="0">
                        <a:ln>
                          <a:noFill/>
                        </a:ln>
                        <a:solidFill>
                          <a:schemeClr val="tx1"/>
                        </a:solidFill>
                        <a:effectLst/>
                        <a:latin typeface="+mj-lt"/>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BE" sz="2000" b="1" i="0" u="none" strike="noStrike" cap="none" normalizeH="0" baseline="0" dirty="0" err="1" smtClean="0">
                          <a:ln>
                            <a:noFill/>
                          </a:ln>
                          <a:solidFill>
                            <a:schemeClr val="tx1"/>
                          </a:solidFill>
                          <a:effectLst/>
                          <a:latin typeface="+mj-lt"/>
                          <a:cs typeface="Arial" charset="0"/>
                        </a:rPr>
                        <a:t>Bev’dichth</a:t>
                      </a:r>
                      <a:endParaRPr kumimoji="0" lang="nl-NL" sz="2000" b="1"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folHlink"/>
                    </a:solidFill>
                  </a:tcPr>
                </a:tc>
                <a:extLst>
                  <a:ext uri="{0D108BD9-81ED-4DB2-BD59-A6C34878D82A}">
                    <a16:rowId xmlns:a16="http://schemas.microsoft.com/office/drawing/2014/main" val="10000"/>
                  </a:ext>
                </a:extLst>
              </a:tr>
              <a:tr h="593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2000" b="0" i="0" u="none" strike="noStrike" cap="none" normalizeH="0" baseline="0" dirty="0" smtClean="0">
                          <a:ln>
                            <a:noFill/>
                          </a:ln>
                          <a:solidFill>
                            <a:schemeClr val="tx1"/>
                          </a:solidFill>
                          <a:effectLst/>
                          <a:latin typeface="+mj-lt"/>
                          <a:cs typeface="Arial" charset="0"/>
                        </a:rPr>
                        <a:t>Brugge-Oostende</a:t>
                      </a:r>
                      <a:endParaRPr kumimoji="0" lang="nl-NL" sz="2000" b="0"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BE" sz="2000" b="0" i="0" u="none" strike="noStrike" cap="none" normalizeH="0" baseline="0" dirty="0" smtClean="0">
                          <a:ln>
                            <a:noFill/>
                          </a:ln>
                          <a:solidFill>
                            <a:schemeClr val="tx1"/>
                          </a:solidFill>
                          <a:effectLst/>
                          <a:latin typeface="+mj-lt"/>
                          <a:cs typeface="Arial" charset="0"/>
                        </a:rPr>
                        <a:t>33%</a:t>
                      </a:r>
                      <a:endParaRPr kumimoji="0" lang="nl-NL" sz="2000" b="0" i="0" u="none" strike="noStrike" cap="none" normalizeH="0" baseline="0" dirty="0" smtClean="0">
                        <a:ln>
                          <a:noFill/>
                        </a:ln>
                        <a:solidFill>
                          <a:schemeClr val="tx1"/>
                        </a:solidFill>
                        <a:effectLst/>
                        <a:latin typeface="+mj-lt"/>
                        <a:cs typeface="Arial" charset="0"/>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BE" sz="2000" b="0" i="0" u="none" strike="noStrike" cap="none" normalizeH="0" baseline="0" dirty="0" smtClean="0">
                          <a:ln>
                            <a:noFill/>
                          </a:ln>
                          <a:solidFill>
                            <a:schemeClr val="tx1"/>
                          </a:solidFill>
                          <a:effectLst/>
                          <a:latin typeface="+mj-lt"/>
                          <a:cs typeface="Arial" charset="0"/>
                        </a:rPr>
                        <a:t>37%</a:t>
                      </a:r>
                      <a:endParaRPr kumimoji="0" lang="nl-NL" sz="2000" b="0" i="0" u="none" strike="noStrike" cap="none" normalizeH="0" baseline="0" dirty="0" smtClean="0">
                        <a:ln>
                          <a:noFill/>
                        </a:ln>
                        <a:solidFill>
                          <a:schemeClr val="tx1"/>
                        </a:solidFill>
                        <a:effectLst/>
                        <a:latin typeface="+mj-lt"/>
                        <a:cs typeface="Arial" charset="0"/>
                      </a:endParaRPr>
                    </a:p>
                  </a:txBody>
                  <a:tcPr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2000" b="0" i="0" u="none" strike="noStrike" cap="none" normalizeH="0" baseline="0" dirty="0" smtClean="0">
                          <a:ln>
                            <a:noFill/>
                          </a:ln>
                          <a:solidFill>
                            <a:schemeClr val="tx1"/>
                          </a:solidFill>
                          <a:effectLst/>
                          <a:latin typeface="+mj-lt"/>
                          <a:cs typeface="Arial" charset="0"/>
                        </a:rPr>
                        <a:t>Kortrijk-Roeselare-Tielt</a:t>
                      </a:r>
                      <a:endParaRPr kumimoji="0" lang="nl-NL" sz="2000" b="0"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BE" sz="2000" b="0" i="0" u="none" strike="noStrike" cap="none" normalizeH="0" baseline="0" dirty="0" smtClean="0">
                          <a:ln>
                            <a:noFill/>
                          </a:ln>
                          <a:solidFill>
                            <a:schemeClr val="tx1"/>
                          </a:solidFill>
                          <a:effectLst/>
                          <a:latin typeface="+mj-lt"/>
                          <a:cs typeface="Arial" charset="0"/>
                        </a:rPr>
                        <a:t>47%</a:t>
                      </a:r>
                      <a:endParaRPr kumimoji="0" lang="nl-NL" sz="2000" b="0" i="0" u="none" strike="noStrike" cap="none" normalizeH="0" baseline="0" dirty="0" smtClean="0">
                        <a:ln>
                          <a:noFill/>
                        </a:ln>
                        <a:solidFill>
                          <a:schemeClr val="tx1"/>
                        </a:solidFill>
                        <a:effectLst/>
                        <a:latin typeface="+mj-lt"/>
                        <a:cs typeface="Arial" charset="0"/>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BE" sz="2000" b="0" i="0" u="none" strike="noStrike" cap="none" normalizeH="0" baseline="0" dirty="0" smtClean="0">
                          <a:ln>
                            <a:noFill/>
                          </a:ln>
                          <a:solidFill>
                            <a:schemeClr val="tx1"/>
                          </a:solidFill>
                          <a:effectLst/>
                          <a:latin typeface="+mj-lt"/>
                          <a:cs typeface="Arial" charset="0"/>
                        </a:rPr>
                        <a:t>45%</a:t>
                      </a:r>
                      <a:endParaRPr kumimoji="0" lang="nl-NL" sz="2000" b="0" i="0" u="none" strike="noStrike" cap="none" normalizeH="0" baseline="0" dirty="0" smtClean="0">
                        <a:ln>
                          <a:noFill/>
                        </a:ln>
                        <a:solidFill>
                          <a:schemeClr val="tx1"/>
                        </a:solidFill>
                        <a:effectLst/>
                        <a:latin typeface="+mj-lt"/>
                        <a:cs typeface="Arial" charset="0"/>
                      </a:endParaRPr>
                    </a:p>
                  </a:txBody>
                  <a:tcPr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BE" sz="2000" b="0" i="0" u="none" strike="noStrike" cap="none" normalizeH="0" baseline="0" smtClean="0">
                          <a:ln>
                            <a:noFill/>
                          </a:ln>
                          <a:solidFill>
                            <a:schemeClr val="tx1"/>
                          </a:solidFill>
                          <a:effectLst/>
                          <a:latin typeface="+mj-lt"/>
                          <a:cs typeface="Arial" charset="0"/>
                        </a:rPr>
                        <a:t>Veurne-Diksmuide-Ieper</a:t>
                      </a:r>
                      <a:endParaRPr kumimoji="0" lang="nl-NL" sz="2000" b="0" i="0" u="none" strike="noStrike" cap="none" normalizeH="0" baseline="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BE" sz="2000" b="0" i="0" u="none" strike="noStrike" cap="none" normalizeH="0" baseline="0" dirty="0" smtClean="0">
                          <a:ln>
                            <a:noFill/>
                          </a:ln>
                          <a:solidFill>
                            <a:schemeClr val="tx1"/>
                          </a:solidFill>
                          <a:effectLst/>
                          <a:latin typeface="+mj-lt"/>
                          <a:cs typeface="Arial" charset="0"/>
                        </a:rPr>
                        <a:t>20%</a:t>
                      </a:r>
                      <a:endParaRPr kumimoji="0" lang="nl-NL" sz="2000" b="0" i="0" u="none" strike="noStrike" cap="none" normalizeH="0" baseline="0" dirty="0" smtClean="0">
                        <a:ln>
                          <a:noFill/>
                        </a:ln>
                        <a:solidFill>
                          <a:schemeClr val="tx1"/>
                        </a:solidFill>
                        <a:effectLst/>
                        <a:latin typeface="+mj-lt"/>
                        <a:cs typeface="Arial" charset="0"/>
                      </a:endParaRP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BE" sz="2000" b="0" i="0" u="none" strike="noStrike" cap="none" normalizeH="0" baseline="0" dirty="0" smtClean="0">
                          <a:ln>
                            <a:noFill/>
                          </a:ln>
                          <a:solidFill>
                            <a:schemeClr val="tx1"/>
                          </a:solidFill>
                          <a:effectLst/>
                          <a:latin typeface="+mj-lt"/>
                          <a:cs typeface="Arial" charset="0"/>
                        </a:rPr>
                        <a:t>18%</a:t>
                      </a:r>
                      <a:endParaRPr kumimoji="0" lang="nl-NL" sz="2000" b="0" i="0" u="none" strike="noStrike" cap="none" normalizeH="0" baseline="0" dirty="0" smtClean="0">
                        <a:ln>
                          <a:noFill/>
                        </a:ln>
                        <a:solidFill>
                          <a:schemeClr val="tx1"/>
                        </a:solidFill>
                        <a:effectLst/>
                        <a:latin typeface="+mj-lt"/>
                        <a:cs typeface="Arial" charset="0"/>
                      </a:endParaRPr>
                    </a:p>
                  </a:txBody>
                  <a:tcPr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nl-NL" sz="2000" b="0" i="0" u="none" strike="noStrike" cap="none" normalizeH="0" baseline="0" dirty="0" smtClean="0">
                          <a:ln>
                            <a:noFill/>
                          </a:ln>
                          <a:solidFill>
                            <a:schemeClr val="tx1"/>
                          </a:solidFill>
                          <a:effectLst/>
                          <a:latin typeface="+mj-lt"/>
                          <a:cs typeface="Arial" charset="0"/>
                        </a:rPr>
                        <a:t>Andere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nl-NL" sz="2000" b="0" i="0" u="none" strike="noStrike" cap="none" normalizeH="0" baseline="0" dirty="0" smtClean="0">
                          <a:ln>
                            <a:noFill/>
                          </a:ln>
                          <a:solidFill>
                            <a:schemeClr val="tx1"/>
                          </a:solidFill>
                          <a:effectLst/>
                          <a:latin typeface="+mj-lt"/>
                          <a:cs typeface="Arial" charset="0"/>
                        </a:rPr>
                        <a:t>0%</a:t>
                      </a:r>
                    </a:p>
                  </a:txBody>
                  <a:tcP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nl-NL" sz="2000" b="0" i="0" u="none" strike="noStrike" cap="none" normalizeH="0" baseline="0" dirty="0" smtClean="0">
                        <a:ln>
                          <a:noFill/>
                        </a:ln>
                        <a:solidFill>
                          <a:schemeClr val="tx1"/>
                        </a:solidFill>
                        <a:effectLst/>
                        <a:latin typeface="+mj-lt"/>
                        <a:cs typeface="Arial" charset="0"/>
                      </a:endParaRPr>
                    </a:p>
                  </a:txBody>
                  <a:tcPr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p:txBody>
          <a:bodyPr/>
          <a:lstStyle/>
          <a:p>
            <a:r>
              <a:rPr lang="nl-BE" sz="3200" u="sng" dirty="0" err="1" smtClean="0">
                <a:solidFill>
                  <a:schemeClr val="tx1"/>
                </a:solidFill>
              </a:rPr>
              <a:t>Outreach</a:t>
            </a:r>
            <a:r>
              <a:rPr lang="nl-BE" sz="3200" dirty="0" smtClean="0"/>
              <a:t> </a:t>
            </a:r>
            <a:r>
              <a:rPr lang="nl-BE" sz="2000" dirty="0" smtClean="0"/>
              <a:t>(2013-2016)</a:t>
            </a:r>
            <a:endParaRPr lang="nl-NL" sz="3200" u="sng" dirty="0" smtClean="0"/>
          </a:p>
        </p:txBody>
      </p:sp>
      <p:sp>
        <p:nvSpPr>
          <p:cNvPr id="73730" name="Rectangle 3"/>
          <p:cNvSpPr>
            <a:spLocks noGrp="1" noChangeArrowheads="1"/>
          </p:cNvSpPr>
          <p:nvPr>
            <p:ph type="body" idx="1"/>
          </p:nvPr>
        </p:nvSpPr>
        <p:spPr>
          <a:xfrm>
            <a:off x="457200" y="1773238"/>
            <a:ext cx="8229600" cy="4352925"/>
          </a:xfrm>
        </p:spPr>
        <p:txBody>
          <a:bodyPr/>
          <a:lstStyle/>
          <a:p>
            <a:pPr>
              <a:buFontTx/>
              <a:buNone/>
            </a:pPr>
            <a:r>
              <a:rPr lang="nl-BE" sz="2400" dirty="0" smtClean="0">
                <a:latin typeface="+mj-lt"/>
              </a:rPr>
              <a:t>= kennisdeling met ondersteuners van personen met een handicap</a:t>
            </a:r>
          </a:p>
          <a:p>
            <a:pPr>
              <a:buFontTx/>
              <a:buNone/>
            </a:pPr>
            <a:r>
              <a:rPr lang="nl-BE" sz="2400" dirty="0" smtClean="0">
                <a:latin typeface="+mj-lt"/>
              </a:rPr>
              <a:t>= 1,3% van de totale (gewogen) prestaties </a:t>
            </a:r>
            <a:endParaRPr lang="nl-BE" sz="2400" dirty="0">
              <a:latin typeface="+mj-lt"/>
            </a:endParaRPr>
          </a:p>
          <a:p>
            <a:pPr>
              <a:buFontTx/>
              <a:buNone/>
            </a:pPr>
            <a:endParaRPr lang="nl-BE" sz="2000" dirty="0" smtClean="0">
              <a:latin typeface="+mj-lt"/>
            </a:endParaRPr>
          </a:p>
          <a:p>
            <a:pPr>
              <a:buFontTx/>
              <a:buNone/>
            </a:pPr>
            <a:endParaRPr lang="nl-BE" sz="2000" dirty="0">
              <a:latin typeface="+mj-lt"/>
            </a:endParaRPr>
          </a:p>
          <a:p>
            <a:pPr>
              <a:buFontTx/>
              <a:buNone/>
            </a:pPr>
            <a:r>
              <a:rPr lang="nl-BE" sz="2000" dirty="0" err="1" smtClean="0">
                <a:latin typeface="+mj-lt"/>
              </a:rPr>
              <a:t>Bvb</a:t>
            </a:r>
            <a:r>
              <a:rPr lang="nl-BE" sz="2000" dirty="0" smtClean="0">
                <a:latin typeface="+mj-lt"/>
              </a:rPr>
              <a:t>: </a:t>
            </a:r>
          </a:p>
          <a:p>
            <a:pPr>
              <a:buFontTx/>
              <a:buChar char="-"/>
            </a:pPr>
            <a:r>
              <a:rPr lang="nl-BE" sz="2000" dirty="0" smtClean="0">
                <a:latin typeface="+mj-lt"/>
              </a:rPr>
              <a:t>Scholen (alle niveaus)</a:t>
            </a:r>
          </a:p>
          <a:p>
            <a:pPr>
              <a:buFontTx/>
              <a:buChar char="-"/>
            </a:pPr>
            <a:r>
              <a:rPr lang="nl-BE" sz="2000" dirty="0" smtClean="0">
                <a:latin typeface="+mj-lt"/>
              </a:rPr>
              <a:t>Kinderopvang</a:t>
            </a:r>
          </a:p>
          <a:p>
            <a:pPr>
              <a:buFontTx/>
              <a:buChar char="-"/>
            </a:pPr>
            <a:r>
              <a:rPr lang="nl-BE" sz="2000" dirty="0" smtClean="0">
                <a:latin typeface="+mj-lt"/>
              </a:rPr>
              <a:t>VAPH</a:t>
            </a:r>
          </a:p>
          <a:p>
            <a:pPr>
              <a:buFontTx/>
              <a:buChar char="-"/>
            </a:pPr>
            <a:r>
              <a:rPr lang="nl-BE" sz="2000" dirty="0" smtClean="0">
                <a:latin typeface="+mj-lt"/>
              </a:rPr>
              <a:t>Jeugdbeweging</a:t>
            </a:r>
          </a:p>
          <a:p>
            <a:pPr>
              <a:buFontTx/>
              <a:buChar char="-"/>
            </a:pPr>
            <a:r>
              <a:rPr lang="nl-BE" sz="2000" dirty="0" smtClean="0">
                <a:latin typeface="+mj-lt"/>
              </a:rPr>
              <a:t>Thuiszorgdiensten</a:t>
            </a:r>
          </a:p>
          <a:p>
            <a:pPr>
              <a:buFontTx/>
              <a:buChar char="-"/>
            </a:pPr>
            <a:r>
              <a:rPr lang="nl-BE" sz="2000" dirty="0" smtClean="0">
                <a:latin typeface="+mj-lt"/>
              </a:rPr>
              <a:t>…</a:t>
            </a:r>
          </a:p>
          <a:p>
            <a:pPr>
              <a:buFontTx/>
              <a:buNone/>
            </a:pPr>
            <a:endParaRPr lang="nl-BE" sz="2400" dirty="0" smtClean="0">
              <a:latin typeface="Trebuchet MS" pitchFamily="34" charset="0"/>
            </a:endParaRPr>
          </a:p>
        </p:txBody>
      </p:sp>
      <p:pic>
        <p:nvPicPr>
          <p:cNvPr id="2" name="Afbeelding 1"/>
          <p:cNvPicPr>
            <a:picLocks noChangeAspect="1"/>
          </p:cNvPicPr>
          <p:nvPr/>
        </p:nvPicPr>
        <p:blipFill>
          <a:blip r:embed="rId3"/>
          <a:stretch>
            <a:fillRect/>
          </a:stretch>
        </p:blipFill>
        <p:spPr>
          <a:xfrm>
            <a:off x="3439115" y="3429000"/>
            <a:ext cx="5704885" cy="3429000"/>
          </a:xfrm>
          <a:prstGeom prst="rect">
            <a:avLst/>
          </a:prstGeom>
        </p:spPr>
      </p:pic>
    </p:spTree>
    <p:extLst>
      <p:ext uri="{BB962C8B-B14F-4D97-AF65-F5344CB8AC3E}">
        <p14:creationId xmlns:p14="http://schemas.microsoft.com/office/powerpoint/2010/main" val="93285954"/>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Grp="1" noChangeArrowheads="1"/>
          </p:cNvSpPr>
          <p:nvPr>
            <p:ph type="body" idx="1"/>
          </p:nvPr>
        </p:nvSpPr>
        <p:spPr>
          <a:xfrm>
            <a:off x="457200" y="1773238"/>
            <a:ext cx="8229600" cy="4352925"/>
          </a:xfrm>
        </p:spPr>
        <p:txBody>
          <a:bodyPr/>
          <a:lstStyle/>
          <a:p>
            <a:pPr>
              <a:buFontTx/>
              <a:buNone/>
            </a:pPr>
            <a:r>
              <a:rPr lang="nl-BE" sz="2400" dirty="0" smtClean="0">
                <a:latin typeface="+mj-lt"/>
              </a:rPr>
              <a:t>Sommige teams krijgen zeer veel vragen </a:t>
            </a:r>
            <a:r>
              <a:rPr lang="nl-BE" sz="2400" dirty="0" err="1" smtClean="0">
                <a:latin typeface="+mj-lt"/>
              </a:rPr>
              <a:t>outreach</a:t>
            </a:r>
            <a:r>
              <a:rPr lang="nl-BE" sz="2400" dirty="0" smtClean="0">
                <a:latin typeface="+mj-lt"/>
              </a:rPr>
              <a:t>.</a:t>
            </a:r>
          </a:p>
          <a:p>
            <a:pPr>
              <a:buFontTx/>
              <a:buNone/>
            </a:pPr>
            <a:r>
              <a:rPr lang="nl-BE" sz="2400" dirty="0" smtClean="0">
                <a:latin typeface="+mj-lt"/>
              </a:rPr>
              <a:t>Daarnaast zien we dat </a:t>
            </a:r>
            <a:r>
              <a:rPr lang="nl-BE" sz="2400" dirty="0" err="1" smtClean="0">
                <a:latin typeface="+mj-lt"/>
              </a:rPr>
              <a:t>outreach</a:t>
            </a:r>
            <a:r>
              <a:rPr lang="nl-BE" sz="2400" dirty="0" smtClean="0">
                <a:latin typeface="+mj-lt"/>
              </a:rPr>
              <a:t> ook gevraagd wordt door scholen en voorzieningen die gespecialiseerd zijn in autisme. Wellicht heeft de lage prijs hier iets mee te maken: voor 5€ kan je zelf geen vorming in elkaar steken.</a:t>
            </a:r>
          </a:p>
          <a:p>
            <a:pPr>
              <a:buFontTx/>
              <a:buNone/>
            </a:pPr>
            <a:r>
              <a:rPr lang="nl-BE" sz="2400" dirty="0" smtClean="0">
                <a:latin typeface="+mj-lt"/>
              </a:rPr>
              <a:t>Iemand die </a:t>
            </a:r>
            <a:r>
              <a:rPr lang="nl-BE" sz="2400" dirty="0" err="1" smtClean="0">
                <a:latin typeface="+mj-lt"/>
              </a:rPr>
              <a:t>outreach</a:t>
            </a:r>
            <a:r>
              <a:rPr lang="nl-BE" sz="2400" dirty="0" smtClean="0">
                <a:latin typeface="+mj-lt"/>
              </a:rPr>
              <a:t> biedt, kan geen huisbezoeken doen. </a:t>
            </a:r>
            <a:endParaRPr lang="nl-BE" sz="2400" dirty="0">
              <a:latin typeface="+mj-lt"/>
            </a:endParaRPr>
          </a:p>
          <a:p>
            <a:pPr>
              <a:buFontTx/>
              <a:buNone/>
            </a:pPr>
            <a:r>
              <a:rPr lang="nl-BE" sz="2400" dirty="0" smtClean="0">
                <a:latin typeface="+mj-lt"/>
              </a:rPr>
              <a:t>In deze tijden van schaarste zullen we onze prioriteiten op vlak van </a:t>
            </a:r>
            <a:r>
              <a:rPr lang="nl-BE" sz="2400" dirty="0" err="1" smtClean="0">
                <a:latin typeface="+mj-lt"/>
              </a:rPr>
              <a:t>outreach</a:t>
            </a:r>
            <a:r>
              <a:rPr lang="nl-BE" sz="2400" dirty="0" smtClean="0">
                <a:latin typeface="+mj-lt"/>
              </a:rPr>
              <a:t> stellen: we willen de focus vnl. leggen op de reguliere sector waardoor meer kennis over autisme ten goede komt aan de personen met autisme zelf.</a:t>
            </a:r>
          </a:p>
        </p:txBody>
      </p:sp>
    </p:spTree>
    <p:extLst>
      <p:ext uri="{BB962C8B-B14F-4D97-AF65-F5344CB8AC3E}">
        <p14:creationId xmlns:p14="http://schemas.microsoft.com/office/powerpoint/2010/main" val="336418097"/>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9" name="Rectangle 2"/>
          <p:cNvSpPr>
            <a:spLocks noGrp="1" noChangeArrowheads="1"/>
          </p:cNvSpPr>
          <p:nvPr>
            <p:ph type="title"/>
          </p:nvPr>
        </p:nvSpPr>
        <p:spPr/>
        <p:txBody>
          <a:bodyPr/>
          <a:lstStyle/>
          <a:p>
            <a:pPr eaLnBrk="1" hangingPunct="1"/>
            <a:r>
              <a:rPr lang="nl-BE" sz="3200" dirty="0" smtClean="0"/>
              <a:t>Aantal </a:t>
            </a:r>
            <a:r>
              <a:rPr lang="nl-BE" sz="3200" u="sng" dirty="0" smtClean="0">
                <a:solidFill>
                  <a:schemeClr val="tx1"/>
                </a:solidFill>
              </a:rPr>
              <a:t>begeleidingssessies</a:t>
            </a:r>
            <a:r>
              <a:rPr lang="nl-BE" sz="3200" u="sng" dirty="0" smtClean="0"/>
              <a:t/>
            </a:r>
            <a:br>
              <a:rPr lang="nl-BE" sz="3200" u="sng" dirty="0" smtClean="0"/>
            </a:br>
            <a:r>
              <a:rPr lang="nl-BE" sz="2000" dirty="0" smtClean="0"/>
              <a:t>(incl</a:t>
            </a:r>
            <a:r>
              <a:rPr lang="nl-BE" sz="2000" dirty="0"/>
              <a:t>.</a:t>
            </a:r>
            <a:r>
              <a:rPr lang="nl-BE" sz="2000" dirty="0" smtClean="0"/>
              <a:t> </a:t>
            </a:r>
            <a:r>
              <a:rPr lang="nl-BE" sz="2000" dirty="0" err="1" smtClean="0"/>
              <a:t>outreach</a:t>
            </a:r>
            <a:r>
              <a:rPr lang="nl-BE" sz="2000" dirty="0" smtClean="0"/>
              <a:t>)</a:t>
            </a:r>
            <a:endParaRPr lang="nl-NL" sz="2000" dirty="0" smtClean="0"/>
          </a:p>
        </p:txBody>
      </p:sp>
      <p:pic>
        <p:nvPicPr>
          <p:cNvPr id="2" name="Afbeelding 1"/>
          <p:cNvPicPr>
            <a:picLocks noChangeAspect="1"/>
          </p:cNvPicPr>
          <p:nvPr/>
        </p:nvPicPr>
        <p:blipFill>
          <a:blip r:embed="rId3"/>
          <a:stretch>
            <a:fillRect/>
          </a:stretch>
        </p:blipFill>
        <p:spPr>
          <a:xfrm>
            <a:off x="713583" y="1844824"/>
            <a:ext cx="7716833" cy="4874323"/>
          </a:xfrm>
          <a:prstGeom prst="rect">
            <a:avLst/>
          </a:prstGeom>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body" idx="1"/>
          </p:nvPr>
        </p:nvSpPr>
        <p:spPr>
          <a:xfrm>
            <a:off x="395536" y="1916832"/>
            <a:ext cx="7488832" cy="4310360"/>
          </a:xfrm>
        </p:spPr>
        <p:txBody>
          <a:bodyPr/>
          <a:lstStyle/>
          <a:p>
            <a:pPr marL="0" indent="0" eaLnBrk="1" hangingPunct="1">
              <a:buNone/>
            </a:pPr>
            <a:r>
              <a:rPr lang="nl-BE" sz="2400" u="sng" dirty="0" smtClean="0">
                <a:latin typeface="+mj-lt"/>
              </a:rPr>
              <a:t>De wegingsfactoren: </a:t>
            </a:r>
          </a:p>
          <a:p>
            <a:pPr marL="0" indent="0" eaLnBrk="1" hangingPunct="1">
              <a:buNone/>
            </a:pPr>
            <a:r>
              <a:rPr lang="nl-BE" sz="2400" u="sng" dirty="0" smtClean="0">
                <a:latin typeface="+mj-lt"/>
              </a:rPr>
              <a:t>stof tot nadenken.</a:t>
            </a:r>
            <a:endParaRPr lang="nl-BE" sz="2400" u="sng" dirty="0">
              <a:latin typeface="+mj-lt"/>
            </a:endParaRPr>
          </a:p>
          <a:p>
            <a:pPr marL="0" indent="0">
              <a:buNone/>
            </a:pPr>
            <a:endParaRPr lang="nl-BE" sz="2000" u="sng" dirty="0" smtClean="0">
              <a:latin typeface="+mj-lt"/>
            </a:endParaRPr>
          </a:p>
          <a:p>
            <a:pPr marL="0" indent="0">
              <a:buNone/>
            </a:pPr>
            <a:r>
              <a:rPr lang="nl-BE" sz="2000" u="sng" dirty="0" smtClean="0">
                <a:latin typeface="+mj-lt"/>
              </a:rPr>
              <a:t>Weging</a:t>
            </a:r>
            <a:r>
              <a:rPr lang="nl-BE" sz="2000" dirty="0">
                <a:latin typeface="+mj-lt"/>
              </a:rPr>
              <a:t>: niet elke begeleiding </a:t>
            </a:r>
            <a:endParaRPr lang="nl-BE" sz="2000" dirty="0" smtClean="0">
              <a:latin typeface="+mj-lt"/>
            </a:endParaRPr>
          </a:p>
          <a:p>
            <a:pPr marL="0" indent="0">
              <a:buNone/>
            </a:pPr>
            <a:r>
              <a:rPr lang="nl-BE" sz="2000" dirty="0" smtClean="0">
                <a:latin typeface="+mj-lt"/>
              </a:rPr>
              <a:t>verdient </a:t>
            </a:r>
            <a:r>
              <a:rPr lang="nl-BE" sz="2000" dirty="0">
                <a:latin typeface="+mj-lt"/>
              </a:rPr>
              <a:t>100% financiering.</a:t>
            </a:r>
          </a:p>
          <a:p>
            <a:pPr marL="0" indent="0">
              <a:buNone/>
            </a:pPr>
            <a:endParaRPr lang="nl-BE" sz="2000" dirty="0">
              <a:latin typeface="+mj-lt"/>
            </a:endParaRPr>
          </a:p>
          <a:p>
            <a:pPr>
              <a:buFontTx/>
              <a:buChar char="-"/>
            </a:pPr>
            <a:r>
              <a:rPr lang="nl-BE" sz="1800" dirty="0">
                <a:latin typeface="+mj-lt"/>
              </a:rPr>
              <a:t>Mobiele begeleiding = “waarde 1”</a:t>
            </a:r>
          </a:p>
          <a:p>
            <a:pPr>
              <a:buFontTx/>
              <a:buChar char="-"/>
            </a:pPr>
            <a:r>
              <a:rPr lang="nl-BE" sz="1800" dirty="0">
                <a:latin typeface="+mj-lt"/>
              </a:rPr>
              <a:t>Ambulante begeleiding = “waarde 0,7”</a:t>
            </a:r>
          </a:p>
          <a:p>
            <a:pPr>
              <a:buFontTx/>
              <a:buChar char="-"/>
            </a:pPr>
            <a:r>
              <a:rPr lang="nl-BE" sz="1800" dirty="0" smtClean="0">
                <a:latin typeface="+mj-lt"/>
              </a:rPr>
              <a:t>Groepsbegeleiding </a:t>
            </a:r>
            <a:r>
              <a:rPr lang="nl-BE" sz="1800" dirty="0">
                <a:latin typeface="+mj-lt"/>
              </a:rPr>
              <a:t>= “waarde 0,2”</a:t>
            </a:r>
          </a:p>
          <a:p>
            <a:pPr marL="0" indent="0" eaLnBrk="1" hangingPunct="1">
              <a:buNone/>
            </a:pPr>
            <a:endParaRPr lang="nl-BE" sz="1100" dirty="0" smtClean="0">
              <a:latin typeface="Trebuchet MS" pitchFamily="34" charset="0"/>
            </a:endParaRPr>
          </a:p>
        </p:txBody>
      </p:sp>
      <p:graphicFrame>
        <p:nvGraphicFramePr>
          <p:cNvPr id="6" name="Tijdelijke aanduiding voor inhoud 4"/>
          <p:cNvGraphicFramePr>
            <a:graphicFrameLocks/>
          </p:cNvGraphicFramePr>
          <p:nvPr>
            <p:extLst>
              <p:ext uri="{D42A27DB-BD31-4B8C-83A1-F6EECF244321}">
                <p14:modId xmlns:p14="http://schemas.microsoft.com/office/powerpoint/2010/main" val="4173797030"/>
              </p:ext>
            </p:extLst>
          </p:nvPr>
        </p:nvGraphicFramePr>
        <p:xfrm>
          <a:off x="4847705" y="1988840"/>
          <a:ext cx="4258815" cy="4717830"/>
        </p:xfrm>
        <a:graphic>
          <a:graphicData uri="http://schemas.openxmlformats.org/drawingml/2006/table">
            <a:tbl>
              <a:tblPr firstRow="1" bandRow="1">
                <a:tableStyleId>{5940675A-B579-460E-94D1-54222C63F5DA}</a:tableStyleId>
              </a:tblPr>
              <a:tblGrid>
                <a:gridCol w="1419605">
                  <a:extLst>
                    <a:ext uri="{9D8B030D-6E8A-4147-A177-3AD203B41FA5}">
                      <a16:colId xmlns:a16="http://schemas.microsoft.com/office/drawing/2014/main" val="20000"/>
                    </a:ext>
                  </a:extLst>
                </a:gridCol>
                <a:gridCol w="1419605">
                  <a:extLst>
                    <a:ext uri="{9D8B030D-6E8A-4147-A177-3AD203B41FA5}">
                      <a16:colId xmlns:a16="http://schemas.microsoft.com/office/drawing/2014/main" val="20001"/>
                    </a:ext>
                  </a:extLst>
                </a:gridCol>
                <a:gridCol w="1419605">
                  <a:extLst>
                    <a:ext uri="{9D8B030D-6E8A-4147-A177-3AD203B41FA5}">
                      <a16:colId xmlns:a16="http://schemas.microsoft.com/office/drawing/2014/main" val="20002"/>
                    </a:ext>
                  </a:extLst>
                </a:gridCol>
              </a:tblGrid>
              <a:tr h="676672">
                <a:tc gridSpan="3">
                  <a:txBody>
                    <a:bodyPr/>
                    <a:lstStyle/>
                    <a:p>
                      <a:pPr algn="ctr"/>
                      <a:r>
                        <a:rPr lang="nl-BE" b="1" dirty="0" smtClean="0">
                          <a:latin typeface="+mj-lt"/>
                        </a:rPr>
                        <a:t>Prestaties thuisbegeleiding en </a:t>
                      </a:r>
                      <a:r>
                        <a:rPr lang="nl-BE" b="1" dirty="0" err="1" smtClean="0">
                          <a:latin typeface="+mj-lt"/>
                        </a:rPr>
                        <a:t>outreach</a:t>
                      </a:r>
                      <a:r>
                        <a:rPr lang="nl-BE" b="1" dirty="0" smtClean="0">
                          <a:latin typeface="+mj-lt"/>
                        </a:rPr>
                        <a:t> 2016</a:t>
                      </a:r>
                      <a:endParaRPr lang="nl-BE" b="1" dirty="0">
                        <a:latin typeface="+mj-lt"/>
                      </a:endParaRPr>
                    </a:p>
                  </a:txBody>
                  <a:tcPr>
                    <a:solidFill>
                      <a:schemeClr val="bg1"/>
                    </a:solidFill>
                  </a:tcPr>
                </a:tc>
                <a:tc hMerge="1">
                  <a:txBody>
                    <a:bodyPr/>
                    <a:lstStyle/>
                    <a:p>
                      <a:endParaRPr lang="nl-BE" dirty="0"/>
                    </a:p>
                  </a:txBody>
                  <a:tcPr/>
                </a:tc>
                <a:tc hMerge="1">
                  <a:txBody>
                    <a:bodyPr/>
                    <a:lstStyle/>
                    <a:p>
                      <a:endParaRPr lang="nl-BE" dirty="0"/>
                    </a:p>
                  </a:txBody>
                  <a:tcPr/>
                </a:tc>
                <a:extLst>
                  <a:ext uri="{0D108BD9-81ED-4DB2-BD59-A6C34878D82A}">
                    <a16:rowId xmlns:a16="http://schemas.microsoft.com/office/drawing/2014/main" val="10000"/>
                  </a:ext>
                </a:extLst>
              </a:tr>
              <a:tr h="706094">
                <a:tc>
                  <a:txBody>
                    <a:bodyPr/>
                    <a:lstStyle/>
                    <a:p>
                      <a:endParaRPr lang="nl-BE" b="0" dirty="0">
                        <a:latin typeface="+mj-lt"/>
                      </a:endParaRPr>
                    </a:p>
                  </a:txBody>
                  <a:tcPr/>
                </a:tc>
                <a:tc>
                  <a:txBody>
                    <a:bodyPr/>
                    <a:lstStyle/>
                    <a:p>
                      <a:r>
                        <a:rPr lang="nl-BE" b="0" dirty="0" smtClean="0">
                          <a:latin typeface="+mj-lt"/>
                        </a:rPr>
                        <a:t>Absoluut</a:t>
                      </a:r>
                      <a:r>
                        <a:rPr lang="nl-BE" b="0" baseline="0" dirty="0" smtClean="0">
                          <a:latin typeface="+mj-lt"/>
                        </a:rPr>
                        <a:t> aantal</a:t>
                      </a:r>
                      <a:endParaRPr lang="nl-BE" b="0" dirty="0">
                        <a:latin typeface="+mj-lt"/>
                      </a:endParaRPr>
                    </a:p>
                  </a:txBody>
                  <a:tcPr/>
                </a:tc>
                <a:tc>
                  <a:txBody>
                    <a:bodyPr/>
                    <a:lstStyle/>
                    <a:p>
                      <a:r>
                        <a:rPr lang="nl-BE" b="0" dirty="0" smtClean="0">
                          <a:latin typeface="+mj-lt"/>
                        </a:rPr>
                        <a:t>% </a:t>
                      </a:r>
                      <a:r>
                        <a:rPr lang="nl-BE" b="0" dirty="0" err="1" smtClean="0">
                          <a:latin typeface="+mj-lt"/>
                        </a:rPr>
                        <a:t>tav</a:t>
                      </a:r>
                      <a:r>
                        <a:rPr lang="nl-BE" b="0" dirty="0" smtClean="0">
                          <a:latin typeface="+mj-lt"/>
                        </a:rPr>
                        <a:t> VAPH-norm</a:t>
                      </a:r>
                      <a:endParaRPr lang="nl-BE" b="0" dirty="0">
                        <a:latin typeface="+mj-lt"/>
                      </a:endParaRPr>
                    </a:p>
                  </a:txBody>
                  <a:tcPr/>
                </a:tc>
                <a:extLst>
                  <a:ext uri="{0D108BD9-81ED-4DB2-BD59-A6C34878D82A}">
                    <a16:rowId xmlns:a16="http://schemas.microsoft.com/office/drawing/2014/main" val="10001"/>
                  </a:ext>
                </a:extLst>
              </a:tr>
              <a:tr h="513726">
                <a:tc>
                  <a:txBody>
                    <a:bodyPr/>
                    <a:lstStyle/>
                    <a:p>
                      <a:r>
                        <a:rPr lang="nl-BE" b="0" dirty="0" smtClean="0">
                          <a:latin typeface="+mj-lt"/>
                        </a:rPr>
                        <a:t>Ongewogen</a:t>
                      </a:r>
                      <a:endParaRPr lang="nl-BE" b="0" dirty="0">
                        <a:latin typeface="+mj-lt"/>
                      </a:endParaRPr>
                    </a:p>
                  </a:txBody>
                  <a:tcPr/>
                </a:tc>
                <a:tc>
                  <a:txBody>
                    <a:bodyPr/>
                    <a:lstStyle/>
                    <a:p>
                      <a:pPr algn="ctr"/>
                      <a:r>
                        <a:rPr lang="nl-BE" b="0" dirty="0" smtClean="0">
                          <a:latin typeface="+mj-lt"/>
                        </a:rPr>
                        <a:t>6.883</a:t>
                      </a:r>
                      <a:endParaRPr lang="nl-BE" b="0" dirty="0">
                        <a:latin typeface="+mj-lt"/>
                      </a:endParaRPr>
                    </a:p>
                  </a:txBody>
                  <a:tcPr/>
                </a:tc>
                <a:tc>
                  <a:txBody>
                    <a:bodyPr/>
                    <a:lstStyle/>
                    <a:p>
                      <a:pPr algn="ctr"/>
                      <a:r>
                        <a:rPr lang="nl-BE" b="0" dirty="0" smtClean="0">
                          <a:latin typeface="+mj-lt"/>
                        </a:rPr>
                        <a:t>+11,0%</a:t>
                      </a:r>
                      <a:endParaRPr lang="nl-BE" b="0" dirty="0">
                        <a:latin typeface="+mj-lt"/>
                      </a:endParaRPr>
                    </a:p>
                  </a:txBody>
                  <a:tcPr/>
                </a:tc>
                <a:extLst>
                  <a:ext uri="{0D108BD9-81ED-4DB2-BD59-A6C34878D82A}">
                    <a16:rowId xmlns:a16="http://schemas.microsoft.com/office/drawing/2014/main" val="10002"/>
                  </a:ext>
                </a:extLst>
              </a:tr>
              <a:tr h="513726">
                <a:tc>
                  <a:txBody>
                    <a:bodyPr/>
                    <a:lstStyle/>
                    <a:p>
                      <a:r>
                        <a:rPr lang="nl-BE" b="0" dirty="0" smtClean="0">
                          <a:latin typeface="+mj-lt"/>
                        </a:rPr>
                        <a:t>Gewogen</a:t>
                      </a:r>
                      <a:endParaRPr lang="nl-BE" b="0" dirty="0">
                        <a:latin typeface="+mj-lt"/>
                      </a:endParaRPr>
                    </a:p>
                  </a:txBody>
                  <a:tcPr/>
                </a:tc>
                <a:tc>
                  <a:txBody>
                    <a:bodyPr/>
                    <a:lstStyle/>
                    <a:p>
                      <a:pPr algn="ctr"/>
                      <a:r>
                        <a:rPr lang="nl-BE" b="0" dirty="0" smtClean="0">
                          <a:latin typeface="+mj-lt"/>
                        </a:rPr>
                        <a:t>6.575,9</a:t>
                      </a:r>
                      <a:endParaRPr lang="nl-BE" b="0" dirty="0">
                        <a:latin typeface="+mj-lt"/>
                      </a:endParaRPr>
                    </a:p>
                  </a:txBody>
                  <a:tcPr/>
                </a:tc>
                <a:tc>
                  <a:txBody>
                    <a:bodyPr/>
                    <a:lstStyle/>
                    <a:p>
                      <a:pPr algn="ctr"/>
                      <a:r>
                        <a:rPr lang="nl-BE" b="0" dirty="0" smtClean="0">
                          <a:latin typeface="+mj-lt"/>
                        </a:rPr>
                        <a:t>+6,0%</a:t>
                      </a:r>
                      <a:endParaRPr lang="nl-BE" b="0" dirty="0">
                        <a:latin typeface="+mj-lt"/>
                      </a:endParaRPr>
                    </a:p>
                  </a:txBody>
                  <a:tcPr/>
                </a:tc>
                <a:extLst>
                  <a:ext uri="{0D108BD9-81ED-4DB2-BD59-A6C34878D82A}">
                    <a16:rowId xmlns:a16="http://schemas.microsoft.com/office/drawing/2014/main" val="10003"/>
                  </a:ext>
                </a:extLst>
              </a:tr>
              <a:tr h="513726">
                <a:tc gridSpan="3">
                  <a:txBody>
                    <a:bodyPr/>
                    <a:lstStyle/>
                    <a:p>
                      <a:pPr algn="ctr"/>
                      <a:r>
                        <a:rPr lang="nl-BE" b="1" dirty="0" smtClean="0">
                          <a:latin typeface="+mj-lt"/>
                        </a:rPr>
                        <a:t>Indien GB in 2016</a:t>
                      </a:r>
                      <a:r>
                        <a:rPr lang="nl-BE" b="1" baseline="0" dirty="0" smtClean="0">
                          <a:latin typeface="+mj-lt"/>
                        </a:rPr>
                        <a:t> </a:t>
                      </a:r>
                      <a:r>
                        <a:rPr lang="nl-BE" b="1" i="1" dirty="0" smtClean="0">
                          <a:latin typeface="+mj-lt"/>
                        </a:rPr>
                        <a:t>binnen </a:t>
                      </a:r>
                      <a:r>
                        <a:rPr lang="nl-BE" b="1" i="0" dirty="0" smtClean="0">
                          <a:latin typeface="+mj-lt"/>
                        </a:rPr>
                        <a:t>erkenning georganiseerd zou geweest</a:t>
                      </a:r>
                      <a:r>
                        <a:rPr lang="nl-BE" b="1" i="0" baseline="0" dirty="0" smtClean="0">
                          <a:latin typeface="+mj-lt"/>
                        </a:rPr>
                        <a:t> zijn</a:t>
                      </a:r>
                      <a:endParaRPr lang="nl-BE" b="1" dirty="0">
                        <a:latin typeface="+mj-lt"/>
                      </a:endParaRPr>
                    </a:p>
                  </a:txBody>
                  <a:tcPr>
                    <a:solidFill>
                      <a:schemeClr val="bg1"/>
                    </a:solidFill>
                  </a:tcPr>
                </a:tc>
                <a:tc hMerge="1">
                  <a:txBody>
                    <a:bodyPr/>
                    <a:lstStyle/>
                    <a:p>
                      <a:endParaRPr lang="nl-BE" dirty="0"/>
                    </a:p>
                  </a:txBody>
                  <a:tcPr/>
                </a:tc>
                <a:tc hMerge="1">
                  <a:txBody>
                    <a:bodyPr/>
                    <a:lstStyle/>
                    <a:p>
                      <a:endParaRPr lang="nl-BE" dirty="0"/>
                    </a:p>
                  </a:txBody>
                  <a:tcPr/>
                </a:tc>
                <a:extLst>
                  <a:ext uri="{0D108BD9-81ED-4DB2-BD59-A6C34878D82A}">
                    <a16:rowId xmlns:a16="http://schemas.microsoft.com/office/drawing/2014/main" val="10004"/>
                  </a:ext>
                </a:extLst>
              </a:tr>
              <a:tr h="513726">
                <a:tc>
                  <a:txBody>
                    <a:bodyPr/>
                    <a:lstStyle/>
                    <a:p>
                      <a:endParaRPr lang="nl-BE" b="0" dirty="0">
                        <a:latin typeface="+mj-lt"/>
                      </a:endParaRPr>
                    </a:p>
                  </a:txBody>
                  <a:tcPr/>
                </a:tc>
                <a:tc>
                  <a:txBody>
                    <a:bodyPr/>
                    <a:lstStyle/>
                    <a:p>
                      <a:r>
                        <a:rPr lang="nl-BE" b="0" dirty="0" smtClean="0">
                          <a:latin typeface="+mj-lt"/>
                        </a:rPr>
                        <a:t>Absoluut</a:t>
                      </a:r>
                      <a:r>
                        <a:rPr lang="nl-BE" b="0" baseline="0" dirty="0" smtClean="0">
                          <a:latin typeface="+mj-lt"/>
                        </a:rPr>
                        <a:t> aantal</a:t>
                      </a:r>
                      <a:endParaRPr lang="nl-BE" b="0" dirty="0">
                        <a:latin typeface="+mj-lt"/>
                      </a:endParaRPr>
                    </a:p>
                  </a:txBody>
                  <a:tcPr/>
                </a:tc>
                <a:tc>
                  <a:txBody>
                    <a:bodyPr/>
                    <a:lstStyle/>
                    <a:p>
                      <a:r>
                        <a:rPr lang="nl-BE" b="0" dirty="0" smtClean="0">
                          <a:latin typeface="+mj-lt"/>
                        </a:rPr>
                        <a:t>% </a:t>
                      </a:r>
                      <a:r>
                        <a:rPr lang="nl-BE" b="0" dirty="0" err="1" smtClean="0">
                          <a:latin typeface="+mj-lt"/>
                        </a:rPr>
                        <a:t>tav</a:t>
                      </a:r>
                      <a:r>
                        <a:rPr lang="nl-BE" b="0" dirty="0" smtClean="0">
                          <a:latin typeface="+mj-lt"/>
                        </a:rPr>
                        <a:t> VAPH-norm</a:t>
                      </a:r>
                      <a:endParaRPr lang="nl-BE" b="0" dirty="0">
                        <a:latin typeface="+mj-lt"/>
                      </a:endParaRPr>
                    </a:p>
                  </a:txBody>
                  <a:tcPr/>
                </a:tc>
                <a:extLst>
                  <a:ext uri="{0D108BD9-81ED-4DB2-BD59-A6C34878D82A}">
                    <a16:rowId xmlns:a16="http://schemas.microsoft.com/office/drawing/2014/main" val="10005"/>
                  </a:ext>
                </a:extLst>
              </a:tr>
              <a:tr h="513726">
                <a:tc>
                  <a:txBody>
                    <a:bodyPr/>
                    <a:lstStyle/>
                    <a:p>
                      <a:r>
                        <a:rPr lang="nl-BE" b="0" dirty="0" smtClean="0">
                          <a:latin typeface="+mj-lt"/>
                        </a:rPr>
                        <a:t>Ongewogen </a:t>
                      </a:r>
                      <a:endParaRPr lang="nl-BE" b="0" dirty="0">
                        <a:latin typeface="+mj-lt"/>
                      </a:endParaRPr>
                    </a:p>
                  </a:txBody>
                  <a:tcPr/>
                </a:tc>
                <a:tc>
                  <a:txBody>
                    <a:bodyPr/>
                    <a:lstStyle/>
                    <a:p>
                      <a:pPr algn="ctr"/>
                      <a:r>
                        <a:rPr lang="nl-BE" b="0" dirty="0" smtClean="0">
                          <a:latin typeface="+mj-lt"/>
                        </a:rPr>
                        <a:t>7.075</a:t>
                      </a:r>
                      <a:endParaRPr lang="nl-BE" b="0" dirty="0">
                        <a:latin typeface="+mj-lt"/>
                      </a:endParaRPr>
                    </a:p>
                  </a:txBody>
                  <a:tcPr/>
                </a:tc>
                <a:tc>
                  <a:txBody>
                    <a:bodyPr/>
                    <a:lstStyle/>
                    <a:p>
                      <a:pPr algn="ctr"/>
                      <a:r>
                        <a:rPr lang="nl-BE" b="0" dirty="0" smtClean="0">
                          <a:latin typeface="+mj-lt"/>
                        </a:rPr>
                        <a:t>+14,1%</a:t>
                      </a:r>
                      <a:endParaRPr lang="nl-BE" b="0" dirty="0">
                        <a:latin typeface="+mj-lt"/>
                      </a:endParaRPr>
                    </a:p>
                  </a:txBody>
                  <a:tcPr/>
                </a:tc>
                <a:extLst>
                  <a:ext uri="{0D108BD9-81ED-4DB2-BD59-A6C34878D82A}">
                    <a16:rowId xmlns:a16="http://schemas.microsoft.com/office/drawing/2014/main" val="10006"/>
                  </a:ext>
                </a:extLst>
              </a:tr>
              <a:tr h="513726">
                <a:tc>
                  <a:txBody>
                    <a:bodyPr/>
                    <a:lstStyle/>
                    <a:p>
                      <a:r>
                        <a:rPr lang="nl-BE" b="0" dirty="0" smtClean="0">
                          <a:latin typeface="+mj-lt"/>
                        </a:rPr>
                        <a:t>Gewogen</a:t>
                      </a:r>
                      <a:endParaRPr lang="nl-BE" b="0" dirty="0">
                        <a:latin typeface="+mj-lt"/>
                      </a:endParaRPr>
                    </a:p>
                  </a:txBody>
                  <a:tcPr/>
                </a:tc>
                <a:tc>
                  <a:txBody>
                    <a:bodyPr/>
                    <a:lstStyle/>
                    <a:p>
                      <a:pPr algn="ctr"/>
                      <a:r>
                        <a:rPr lang="nl-BE" b="0" dirty="0" smtClean="0">
                          <a:latin typeface="+mj-lt"/>
                        </a:rPr>
                        <a:t>6.614,3</a:t>
                      </a:r>
                      <a:endParaRPr lang="nl-BE" b="0" dirty="0">
                        <a:latin typeface="+mj-lt"/>
                      </a:endParaRPr>
                    </a:p>
                  </a:txBody>
                  <a:tcPr/>
                </a:tc>
                <a:tc>
                  <a:txBody>
                    <a:bodyPr/>
                    <a:lstStyle/>
                    <a:p>
                      <a:pPr algn="ctr"/>
                      <a:r>
                        <a:rPr lang="nl-BE" b="0" dirty="0" smtClean="0">
                          <a:latin typeface="+mj-lt"/>
                        </a:rPr>
                        <a:t>+6,6%</a:t>
                      </a:r>
                      <a:endParaRPr lang="nl-BE" b="0" dirty="0">
                        <a:latin typeface="+mj-lt"/>
                      </a:endParaRPr>
                    </a:p>
                  </a:txBody>
                  <a:tcPr/>
                </a:tc>
                <a:extLst>
                  <a:ext uri="{0D108BD9-81ED-4DB2-BD59-A6C34878D82A}">
                    <a16:rowId xmlns:a16="http://schemas.microsoft.com/office/drawing/2014/main" val="10007"/>
                  </a:ext>
                </a:extLst>
              </a:tr>
            </a:tbl>
          </a:graphicData>
        </a:graphic>
      </p:graphicFrame>
      <p:pic>
        <p:nvPicPr>
          <p:cNvPr id="3" name="Afbeelding 2"/>
          <p:cNvPicPr>
            <a:picLocks noChangeAspect="1"/>
          </p:cNvPicPr>
          <p:nvPr/>
        </p:nvPicPr>
        <p:blipFill>
          <a:blip r:embed="rId3"/>
          <a:stretch>
            <a:fillRect/>
          </a:stretch>
        </p:blipFill>
        <p:spPr>
          <a:xfrm>
            <a:off x="0" y="5347491"/>
            <a:ext cx="2267868" cy="1507358"/>
          </a:xfrm>
          <a:prstGeom prst="rect">
            <a:avLst/>
          </a:prstGeom>
        </p:spPr>
      </p:pic>
    </p:spTree>
    <p:extLst>
      <p:ext uri="{BB962C8B-B14F-4D97-AF65-F5344CB8AC3E}">
        <p14:creationId xmlns:p14="http://schemas.microsoft.com/office/powerpoint/2010/main" val="330402519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ChangeArrowheads="1"/>
          </p:cNvSpPr>
          <p:nvPr>
            <p:ph type="title"/>
          </p:nvPr>
        </p:nvSpPr>
        <p:spPr>
          <a:xfrm>
            <a:off x="468313" y="260350"/>
            <a:ext cx="8229600" cy="1143000"/>
          </a:xfrm>
        </p:spPr>
        <p:txBody>
          <a:bodyPr/>
          <a:lstStyle/>
          <a:p>
            <a:r>
              <a:rPr lang="nl-BE" sz="3200" u="sng" dirty="0" smtClean="0">
                <a:solidFill>
                  <a:schemeClr val="tx1"/>
                </a:solidFill>
              </a:rPr>
              <a:t>RTH versus NRTH</a:t>
            </a:r>
            <a:r>
              <a:rPr lang="nl-BE" sz="2000" dirty="0" smtClean="0">
                <a:solidFill>
                  <a:schemeClr val="tx1"/>
                </a:solidFill>
              </a:rPr>
              <a:t> </a:t>
            </a:r>
            <a:r>
              <a:rPr lang="nl-BE" sz="2000" dirty="0" smtClean="0"/>
              <a:t>(2013-2016)</a:t>
            </a:r>
            <a:r>
              <a:rPr lang="nl-BE" sz="3200" u="sng" dirty="0" smtClean="0"/>
              <a:t/>
            </a:r>
            <a:br>
              <a:rPr lang="nl-BE" sz="3200" u="sng" dirty="0" smtClean="0"/>
            </a:br>
            <a:r>
              <a:rPr lang="nl-BE" sz="2000" dirty="0">
                <a:solidFill>
                  <a:srgbClr val="000000"/>
                </a:solidFill>
              </a:rPr>
              <a:t>(</a:t>
            </a:r>
            <a:r>
              <a:rPr lang="nl-BE" sz="2000" dirty="0" smtClean="0">
                <a:solidFill>
                  <a:srgbClr val="000000"/>
                </a:solidFill>
              </a:rPr>
              <a:t>gewogen)</a:t>
            </a:r>
            <a:endParaRPr lang="nl-NL" sz="3200" u="sng" dirty="0" smtClean="0"/>
          </a:p>
        </p:txBody>
      </p:sp>
      <p:pic>
        <p:nvPicPr>
          <p:cNvPr id="3" name="Afbeelding 2"/>
          <p:cNvPicPr>
            <a:picLocks noChangeAspect="1"/>
          </p:cNvPicPr>
          <p:nvPr/>
        </p:nvPicPr>
        <p:blipFill>
          <a:blip r:embed="rId3"/>
          <a:stretch>
            <a:fillRect/>
          </a:stretch>
        </p:blipFill>
        <p:spPr>
          <a:xfrm>
            <a:off x="827584" y="2060848"/>
            <a:ext cx="7673631" cy="4612343"/>
          </a:xfrm>
          <a:prstGeom prst="rect">
            <a:avLst/>
          </a:prstGeom>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body" idx="1"/>
          </p:nvPr>
        </p:nvSpPr>
        <p:spPr>
          <a:xfrm>
            <a:off x="395536" y="1916832"/>
            <a:ext cx="7488832" cy="4310360"/>
          </a:xfrm>
        </p:spPr>
        <p:txBody>
          <a:bodyPr/>
          <a:lstStyle/>
          <a:p>
            <a:pPr marL="0" indent="0" eaLnBrk="1" hangingPunct="1">
              <a:buNone/>
            </a:pPr>
            <a:endParaRPr lang="nl-BE" sz="1100" dirty="0" smtClean="0">
              <a:latin typeface="+mj-lt"/>
            </a:endParaRPr>
          </a:p>
          <a:p>
            <a:pPr marL="0" indent="0" eaLnBrk="1" hangingPunct="1">
              <a:buNone/>
            </a:pPr>
            <a:r>
              <a:rPr lang="nl-BE" sz="2000" dirty="0" smtClean="0">
                <a:latin typeface="+mj-lt"/>
              </a:rPr>
              <a:t>Het aandeel gezinnen in RTH is gestegen tot 62,5%. </a:t>
            </a:r>
          </a:p>
          <a:p>
            <a:pPr marL="0" indent="0" eaLnBrk="1" hangingPunct="1">
              <a:buNone/>
            </a:pPr>
            <a:r>
              <a:rPr lang="nl-BE" sz="2000" dirty="0" smtClean="0">
                <a:latin typeface="+mj-lt"/>
              </a:rPr>
              <a:t>De overgrote meerderheid van de gezinnen in de niet-RTH in 2016 ontving een begeleidingsfrequentie die past binnen de grenzen van de RTH (max. 8 personeelspunten). </a:t>
            </a:r>
          </a:p>
          <a:p>
            <a:pPr marL="0" indent="0" eaLnBrk="1" hangingPunct="1">
              <a:buNone/>
            </a:pPr>
            <a:r>
              <a:rPr lang="nl-BE" sz="2000" dirty="0" smtClean="0">
                <a:latin typeface="+mj-lt"/>
              </a:rPr>
              <a:t>Deze gezinnen zullen tegen eind 2016 hun maximale begeleidingsduur hebben bereikt en afgesloten worden.</a:t>
            </a:r>
          </a:p>
          <a:p>
            <a:pPr marL="0" indent="0" eaLnBrk="1" hangingPunct="1">
              <a:buNone/>
            </a:pPr>
            <a:r>
              <a:rPr lang="nl-BE" sz="2000" dirty="0" smtClean="0">
                <a:latin typeface="+mj-lt"/>
              </a:rPr>
              <a:t>We verwachten dat het aandeel RTH nog verder zal stijgen in 2017.</a:t>
            </a:r>
          </a:p>
          <a:p>
            <a:pPr marL="0" indent="0" eaLnBrk="1" hangingPunct="1">
              <a:buNone/>
            </a:pPr>
            <a:endParaRPr lang="nl-BE" sz="2000" dirty="0">
              <a:latin typeface="+mj-lt"/>
            </a:endParaRPr>
          </a:p>
          <a:p>
            <a:pPr marL="0" indent="0" eaLnBrk="1" hangingPunct="1">
              <a:buNone/>
            </a:pPr>
            <a:r>
              <a:rPr lang="nl-BE" sz="2000" dirty="0" smtClean="0">
                <a:latin typeface="+mj-lt"/>
              </a:rPr>
              <a:t>Nieuw op te starten gezinnen, worden in de RTH opgestart.</a:t>
            </a:r>
          </a:p>
        </p:txBody>
      </p:sp>
    </p:spTree>
    <p:extLst>
      <p:ext uri="{BB962C8B-B14F-4D97-AF65-F5344CB8AC3E}">
        <p14:creationId xmlns:p14="http://schemas.microsoft.com/office/powerpoint/2010/main" val="4066277140"/>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69" name="Rectangle 2"/>
          <p:cNvSpPr>
            <a:spLocks noGrp="1" noChangeArrowheads="1"/>
          </p:cNvSpPr>
          <p:nvPr>
            <p:ph type="title"/>
          </p:nvPr>
        </p:nvSpPr>
        <p:spPr/>
        <p:txBody>
          <a:bodyPr/>
          <a:lstStyle/>
          <a:p>
            <a:pPr eaLnBrk="1" hangingPunct="1"/>
            <a:r>
              <a:rPr lang="nl-BE" sz="3200" dirty="0" smtClean="0">
                <a:solidFill>
                  <a:schemeClr val="tx1"/>
                </a:solidFill>
              </a:rPr>
              <a:t>Aantal </a:t>
            </a:r>
            <a:r>
              <a:rPr lang="nl-BE" sz="2000" dirty="0" smtClean="0">
                <a:solidFill>
                  <a:schemeClr val="tx1"/>
                </a:solidFill>
              </a:rPr>
              <a:t>gewogen </a:t>
            </a:r>
            <a:r>
              <a:rPr lang="nl-BE" sz="3200" dirty="0" smtClean="0">
                <a:solidFill>
                  <a:schemeClr val="tx1"/>
                </a:solidFill>
              </a:rPr>
              <a:t>sessies </a:t>
            </a:r>
            <a:br>
              <a:rPr lang="nl-BE" sz="3200" dirty="0" smtClean="0">
                <a:solidFill>
                  <a:schemeClr val="tx1"/>
                </a:solidFill>
              </a:rPr>
            </a:br>
            <a:r>
              <a:rPr lang="nl-BE" sz="3200" u="sng" dirty="0" smtClean="0">
                <a:solidFill>
                  <a:schemeClr val="tx1"/>
                </a:solidFill>
              </a:rPr>
              <a:t>per werkingsaspect</a:t>
            </a:r>
            <a:r>
              <a:rPr lang="nl-BE" sz="3200" dirty="0" smtClean="0">
                <a:solidFill>
                  <a:schemeClr val="tx1"/>
                </a:solidFill>
              </a:rPr>
              <a:t> </a:t>
            </a:r>
            <a:r>
              <a:rPr lang="nl-BE" sz="2000" dirty="0" smtClean="0">
                <a:solidFill>
                  <a:schemeClr val="tx1"/>
                </a:solidFill>
              </a:rPr>
              <a:t>(</a:t>
            </a:r>
            <a:r>
              <a:rPr lang="nl-BE" sz="2000" dirty="0" smtClean="0"/>
              <a:t>2016)</a:t>
            </a:r>
            <a:endParaRPr lang="nl-NL" sz="3200" u="sng" dirty="0" smtClean="0"/>
          </a:p>
        </p:txBody>
      </p:sp>
      <p:pic>
        <p:nvPicPr>
          <p:cNvPr id="3" name="Afbeelding 2"/>
          <p:cNvPicPr>
            <a:picLocks noChangeAspect="1"/>
          </p:cNvPicPr>
          <p:nvPr/>
        </p:nvPicPr>
        <p:blipFill>
          <a:blip r:embed="rId3"/>
          <a:stretch>
            <a:fillRect/>
          </a:stretch>
        </p:blipFill>
        <p:spPr>
          <a:xfrm>
            <a:off x="199542" y="2708919"/>
            <a:ext cx="7828842" cy="3982639"/>
          </a:xfrm>
          <a:prstGeom prst="rect">
            <a:avLst/>
          </a:prstGeom>
        </p:spPr>
      </p:pic>
      <p:pic>
        <p:nvPicPr>
          <p:cNvPr id="5" name="Afbeelding 4"/>
          <p:cNvPicPr>
            <a:picLocks noChangeAspect="1"/>
          </p:cNvPicPr>
          <p:nvPr/>
        </p:nvPicPr>
        <p:blipFill>
          <a:blip r:embed="rId4"/>
          <a:stretch>
            <a:fillRect/>
          </a:stretch>
        </p:blipFill>
        <p:spPr>
          <a:xfrm>
            <a:off x="107504" y="2060848"/>
            <a:ext cx="9036496" cy="505216"/>
          </a:xfrm>
          <a:prstGeom prst="rect">
            <a:avLst/>
          </a:prstGeom>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69" name="Rectangle 2"/>
          <p:cNvSpPr>
            <a:spLocks noGrp="1" noChangeArrowheads="1"/>
          </p:cNvSpPr>
          <p:nvPr>
            <p:ph type="title"/>
          </p:nvPr>
        </p:nvSpPr>
        <p:spPr>
          <a:xfrm>
            <a:off x="891395" y="332656"/>
            <a:ext cx="8229600" cy="1143000"/>
          </a:xfrm>
        </p:spPr>
        <p:txBody>
          <a:bodyPr/>
          <a:lstStyle/>
          <a:p>
            <a:pPr eaLnBrk="1" hangingPunct="1"/>
            <a:r>
              <a:rPr lang="nl-BE" sz="3200" dirty="0" smtClean="0">
                <a:solidFill>
                  <a:schemeClr val="tx1"/>
                </a:solidFill>
              </a:rPr>
              <a:t>Aantal </a:t>
            </a:r>
            <a:r>
              <a:rPr lang="nl-BE" sz="2000" dirty="0" smtClean="0">
                <a:solidFill>
                  <a:schemeClr val="tx1"/>
                </a:solidFill>
              </a:rPr>
              <a:t>gewogen </a:t>
            </a:r>
            <a:r>
              <a:rPr lang="nl-BE" sz="3200" dirty="0" smtClean="0">
                <a:solidFill>
                  <a:schemeClr val="tx1"/>
                </a:solidFill>
              </a:rPr>
              <a:t>sessies en aantal gezinnen</a:t>
            </a:r>
            <a:br>
              <a:rPr lang="nl-BE" sz="3200" dirty="0" smtClean="0">
                <a:solidFill>
                  <a:schemeClr val="tx1"/>
                </a:solidFill>
              </a:rPr>
            </a:br>
            <a:r>
              <a:rPr lang="nl-BE" sz="3200" u="sng" dirty="0" smtClean="0">
                <a:solidFill>
                  <a:schemeClr val="tx1"/>
                </a:solidFill>
              </a:rPr>
              <a:t>per werkingsaspect</a:t>
            </a:r>
            <a:r>
              <a:rPr lang="nl-BE" sz="3200" dirty="0" smtClean="0">
                <a:solidFill>
                  <a:schemeClr val="tx1"/>
                </a:solidFill>
              </a:rPr>
              <a:t> </a:t>
            </a:r>
            <a:r>
              <a:rPr lang="nl-BE" sz="2000" dirty="0" smtClean="0">
                <a:solidFill>
                  <a:schemeClr val="tx1"/>
                </a:solidFill>
              </a:rPr>
              <a:t>(</a:t>
            </a:r>
            <a:r>
              <a:rPr lang="nl-BE" sz="2000" dirty="0" smtClean="0"/>
              <a:t>2016)</a:t>
            </a:r>
            <a:endParaRPr lang="nl-NL" sz="3200" u="sng" dirty="0" smtClean="0"/>
          </a:p>
        </p:txBody>
      </p:sp>
      <p:pic>
        <p:nvPicPr>
          <p:cNvPr id="5" name="Afbeelding 4"/>
          <p:cNvPicPr>
            <a:picLocks noChangeAspect="1"/>
          </p:cNvPicPr>
          <p:nvPr/>
        </p:nvPicPr>
        <p:blipFill>
          <a:blip r:embed="rId3"/>
          <a:stretch>
            <a:fillRect/>
          </a:stretch>
        </p:blipFill>
        <p:spPr>
          <a:xfrm>
            <a:off x="-29407" y="3871583"/>
            <a:ext cx="4968552" cy="2986417"/>
          </a:xfrm>
          <a:prstGeom prst="rect">
            <a:avLst/>
          </a:prstGeom>
        </p:spPr>
      </p:pic>
      <p:pic>
        <p:nvPicPr>
          <p:cNvPr id="6" name="Afbeelding 5"/>
          <p:cNvPicPr>
            <a:picLocks noChangeAspect="1"/>
          </p:cNvPicPr>
          <p:nvPr/>
        </p:nvPicPr>
        <p:blipFill>
          <a:blip r:embed="rId4"/>
          <a:stretch>
            <a:fillRect/>
          </a:stretch>
        </p:blipFill>
        <p:spPr>
          <a:xfrm>
            <a:off x="3950829" y="1475656"/>
            <a:ext cx="5170166" cy="3107600"/>
          </a:xfrm>
          <a:prstGeom prst="rect">
            <a:avLst/>
          </a:prstGeom>
        </p:spPr>
      </p:pic>
    </p:spTree>
    <p:extLst>
      <p:ext uri="{BB962C8B-B14F-4D97-AF65-F5344CB8AC3E}">
        <p14:creationId xmlns:p14="http://schemas.microsoft.com/office/powerpoint/2010/main" val="241119163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nl-BE" sz="3200" u="sng" dirty="0" smtClean="0"/>
              <a:t>Ondersteuningsaanbod</a:t>
            </a:r>
            <a:r>
              <a:rPr lang="nl-BE" sz="2000" dirty="0" smtClean="0"/>
              <a:t> </a:t>
            </a:r>
            <a:r>
              <a:rPr lang="nl-BE" sz="2400" dirty="0" smtClean="0"/>
              <a:t>2016</a:t>
            </a:r>
            <a:endParaRPr lang="nl-NL" sz="1800" dirty="0" smtClean="0"/>
          </a:p>
        </p:txBody>
      </p:sp>
      <p:sp>
        <p:nvSpPr>
          <p:cNvPr id="20482" name="Rectangle 3"/>
          <p:cNvSpPr>
            <a:spLocks noGrp="1" noChangeArrowheads="1"/>
          </p:cNvSpPr>
          <p:nvPr>
            <p:ph type="body" idx="1"/>
          </p:nvPr>
        </p:nvSpPr>
        <p:spPr>
          <a:xfrm>
            <a:off x="457200" y="1772816"/>
            <a:ext cx="8229600" cy="4353347"/>
          </a:xfrm>
        </p:spPr>
        <p:txBody>
          <a:bodyPr/>
          <a:lstStyle/>
          <a:p>
            <a:pPr eaLnBrk="1" hangingPunct="1">
              <a:lnSpc>
                <a:spcPct val="80000"/>
              </a:lnSpc>
            </a:pPr>
            <a:r>
              <a:rPr lang="nl-BE" sz="2000" dirty="0" smtClean="0">
                <a:latin typeface="+mj-lt"/>
              </a:rPr>
              <a:t>Thuisbegeleiding</a:t>
            </a:r>
          </a:p>
          <a:p>
            <a:pPr lvl="1" eaLnBrk="1" hangingPunct="1">
              <a:lnSpc>
                <a:spcPct val="80000"/>
              </a:lnSpc>
            </a:pPr>
            <a:r>
              <a:rPr lang="nl-BE" sz="1800" dirty="0" err="1" smtClean="0">
                <a:latin typeface="+mj-lt"/>
              </a:rPr>
              <a:t>Vroegbegeleiding</a:t>
            </a:r>
            <a:r>
              <a:rPr lang="nl-BE" sz="1800" dirty="0" smtClean="0">
                <a:latin typeface="+mj-lt"/>
              </a:rPr>
              <a:t> (2010)</a:t>
            </a:r>
          </a:p>
          <a:p>
            <a:pPr lvl="1" eaLnBrk="1" hangingPunct="1">
              <a:lnSpc>
                <a:spcPct val="80000"/>
              </a:lnSpc>
            </a:pPr>
            <a:r>
              <a:rPr lang="nl-BE" sz="1800" dirty="0" smtClean="0">
                <a:latin typeface="+mj-lt"/>
              </a:rPr>
              <a:t>Kinderwerking (1982)</a:t>
            </a:r>
          </a:p>
          <a:p>
            <a:pPr lvl="1" eaLnBrk="1" hangingPunct="1">
              <a:lnSpc>
                <a:spcPct val="80000"/>
              </a:lnSpc>
            </a:pPr>
            <a:r>
              <a:rPr lang="nl-BE" sz="1800" dirty="0" smtClean="0">
                <a:latin typeface="+mj-lt"/>
              </a:rPr>
              <a:t>Adolescentenwerking (2003)</a:t>
            </a:r>
          </a:p>
          <a:p>
            <a:pPr lvl="1" eaLnBrk="1" hangingPunct="1">
              <a:lnSpc>
                <a:spcPct val="80000"/>
              </a:lnSpc>
            </a:pPr>
            <a:r>
              <a:rPr lang="nl-BE" sz="1800" dirty="0" smtClean="0">
                <a:latin typeface="+mj-lt"/>
              </a:rPr>
              <a:t>Volwassenenwerking (2004)</a:t>
            </a:r>
          </a:p>
          <a:p>
            <a:pPr eaLnBrk="1" hangingPunct="1">
              <a:lnSpc>
                <a:spcPct val="80000"/>
              </a:lnSpc>
            </a:pPr>
            <a:r>
              <a:rPr lang="nl-BE" sz="2000" dirty="0" smtClean="0">
                <a:latin typeface="+mj-lt"/>
              </a:rPr>
              <a:t>Specifieke werkingsaspecten</a:t>
            </a:r>
          </a:p>
          <a:p>
            <a:pPr lvl="1" eaLnBrk="1" hangingPunct="1">
              <a:lnSpc>
                <a:spcPct val="80000"/>
              </a:lnSpc>
            </a:pPr>
            <a:r>
              <a:rPr lang="nl-BE" sz="1800" dirty="0" smtClean="0">
                <a:latin typeface="+mj-lt"/>
              </a:rPr>
              <a:t>Groepsbegeleiding (1999)</a:t>
            </a:r>
          </a:p>
          <a:p>
            <a:pPr lvl="1" eaLnBrk="1" hangingPunct="1">
              <a:lnSpc>
                <a:spcPct val="80000"/>
              </a:lnSpc>
            </a:pPr>
            <a:r>
              <a:rPr lang="nl-BE" sz="1800" dirty="0" err="1" smtClean="0">
                <a:latin typeface="+mj-lt"/>
              </a:rPr>
              <a:t>Bezoekouderwerking</a:t>
            </a:r>
            <a:r>
              <a:rPr lang="nl-BE" sz="1800" dirty="0" smtClean="0">
                <a:latin typeface="+mj-lt"/>
              </a:rPr>
              <a:t> (2001)</a:t>
            </a:r>
          </a:p>
          <a:p>
            <a:pPr lvl="1" eaLnBrk="1" hangingPunct="1">
              <a:lnSpc>
                <a:spcPct val="80000"/>
              </a:lnSpc>
            </a:pPr>
            <a:r>
              <a:rPr lang="nl-BE" sz="1800" dirty="0" err="1" smtClean="0">
                <a:latin typeface="+mj-lt"/>
              </a:rPr>
              <a:t>Brussenwerking</a:t>
            </a:r>
            <a:r>
              <a:rPr lang="nl-BE" sz="1800" dirty="0" smtClean="0">
                <a:latin typeface="+mj-lt"/>
              </a:rPr>
              <a:t> (2006)</a:t>
            </a:r>
          </a:p>
          <a:p>
            <a:pPr lvl="1" eaLnBrk="1" hangingPunct="1">
              <a:lnSpc>
                <a:spcPct val="80000"/>
              </a:lnSpc>
            </a:pPr>
            <a:r>
              <a:rPr lang="nl-BE" sz="1800" dirty="0" smtClean="0">
                <a:latin typeface="+mj-lt"/>
              </a:rPr>
              <a:t>Advies en consult (2012)</a:t>
            </a:r>
          </a:p>
          <a:p>
            <a:pPr lvl="1" eaLnBrk="1" hangingPunct="1">
              <a:lnSpc>
                <a:spcPct val="80000"/>
              </a:lnSpc>
            </a:pPr>
            <a:r>
              <a:rPr lang="nl-BE" sz="1800" dirty="0">
                <a:latin typeface="+mj-lt"/>
              </a:rPr>
              <a:t>Kortbegeleiding (2013)</a:t>
            </a:r>
          </a:p>
          <a:p>
            <a:pPr lvl="1" eaLnBrk="1" hangingPunct="1">
              <a:lnSpc>
                <a:spcPct val="80000"/>
              </a:lnSpc>
            </a:pPr>
            <a:r>
              <a:rPr lang="nl-BE" sz="1800" dirty="0">
                <a:latin typeface="+mj-lt"/>
              </a:rPr>
              <a:t>Nazorg (2015) </a:t>
            </a:r>
          </a:p>
          <a:p>
            <a:pPr lvl="1" eaLnBrk="1" hangingPunct="1">
              <a:lnSpc>
                <a:spcPct val="80000"/>
              </a:lnSpc>
            </a:pPr>
            <a:r>
              <a:rPr lang="nl-BE" sz="1800" dirty="0" err="1">
                <a:latin typeface="+mj-lt"/>
                <a:sym typeface="Wingdings" pitchFamily="2" charset="2"/>
              </a:rPr>
              <a:t>Outreach</a:t>
            </a:r>
            <a:r>
              <a:rPr lang="nl-BE" sz="1800" dirty="0">
                <a:latin typeface="+mj-lt"/>
                <a:sym typeface="Wingdings" pitchFamily="2" charset="2"/>
              </a:rPr>
              <a:t> (2013)</a:t>
            </a:r>
            <a:endParaRPr lang="nl-NL" sz="1800" dirty="0">
              <a:latin typeface="+mj-lt"/>
            </a:endParaRPr>
          </a:p>
          <a:p>
            <a:pPr eaLnBrk="1" hangingPunct="1">
              <a:lnSpc>
                <a:spcPct val="80000"/>
              </a:lnSpc>
            </a:pPr>
            <a:r>
              <a:rPr lang="nl-BE" sz="2000" dirty="0" smtClean="0">
                <a:latin typeface="+mj-lt"/>
              </a:rPr>
              <a:t>Bijkomende erkenning</a:t>
            </a:r>
          </a:p>
          <a:p>
            <a:pPr lvl="1" eaLnBrk="1" hangingPunct="1">
              <a:lnSpc>
                <a:spcPct val="80000"/>
              </a:lnSpc>
            </a:pPr>
            <a:r>
              <a:rPr lang="nl-BE" sz="1800" dirty="0" smtClean="0">
                <a:latin typeface="+mj-lt"/>
              </a:rPr>
              <a:t>Zorgconsulentschap (2001)</a:t>
            </a:r>
          </a:p>
          <a:p>
            <a:pPr lvl="1" eaLnBrk="1" hangingPunct="1">
              <a:lnSpc>
                <a:spcPct val="80000"/>
              </a:lnSpc>
            </a:pPr>
            <a:r>
              <a:rPr lang="nl-BE" sz="1800" dirty="0" smtClean="0">
                <a:latin typeface="+mj-lt"/>
              </a:rPr>
              <a:t>(Trajectbegeleiding (2008) </a:t>
            </a:r>
            <a:r>
              <a:rPr lang="nl-BE" sz="1800" dirty="0" smtClean="0">
                <a:latin typeface="+mj-lt"/>
                <a:sym typeface="Wingdings" pitchFamily="2" charset="2"/>
              </a:rPr>
              <a:t> geschrapt in 2012)</a:t>
            </a:r>
          </a:p>
          <a:p>
            <a:pPr lvl="1" eaLnBrk="1" hangingPunct="1">
              <a:lnSpc>
                <a:spcPct val="80000"/>
              </a:lnSpc>
            </a:pPr>
            <a:r>
              <a:rPr lang="nl-BE" sz="1800" dirty="0" smtClean="0">
                <a:latin typeface="+mj-lt"/>
                <a:sym typeface="Wingdings" pitchFamily="2" charset="2"/>
              </a:rPr>
              <a:t>Vergund </a:t>
            </a:r>
            <a:r>
              <a:rPr lang="nl-BE" sz="1800" dirty="0" err="1" smtClean="0">
                <a:latin typeface="+mj-lt"/>
                <a:sym typeface="Wingdings" pitchFamily="2" charset="2"/>
              </a:rPr>
              <a:t>ZorgAanbieder</a:t>
            </a:r>
            <a:r>
              <a:rPr lang="nl-BE" sz="1800" dirty="0" smtClean="0">
                <a:latin typeface="+mj-lt"/>
                <a:sym typeface="Wingdings" pitchFamily="2" charset="2"/>
              </a:rPr>
              <a:t> Persoonsvolgende Financiering (2016)</a:t>
            </a:r>
          </a:p>
          <a:p>
            <a:pPr marL="457200" lvl="1" indent="0" eaLnBrk="1" hangingPunct="1">
              <a:lnSpc>
                <a:spcPct val="80000"/>
              </a:lnSpc>
              <a:buNone/>
            </a:pPr>
            <a:r>
              <a:rPr lang="nl-BE" sz="1800" dirty="0" smtClean="0">
                <a:latin typeface="Trebuchet MS" pitchFamily="34" charset="0"/>
                <a:sym typeface="Wingdings" pitchFamily="2" charset="2"/>
              </a:rPr>
              <a:t>						zie </a:t>
            </a:r>
            <a:r>
              <a:rPr lang="nl-BE" sz="1800" dirty="0" smtClean="0">
                <a:latin typeface="Trebuchet MS" pitchFamily="34" charset="0"/>
                <a:sym typeface="Wingdings" pitchFamily="2" charset="2"/>
                <a:hlinkClick r:id="rId2"/>
              </a:rPr>
              <a:t>www.vzwvictor.be</a:t>
            </a:r>
            <a:r>
              <a:rPr lang="nl-BE" sz="1800" dirty="0" smtClean="0">
                <a:latin typeface="Trebuchet MS" pitchFamily="34" charset="0"/>
                <a:sym typeface="Wingdings" pitchFamily="2" charset="2"/>
              </a:rPr>
              <a:t> </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2800" u="sng" dirty="0" smtClean="0"/>
              <a:t>Vergelijking</a:t>
            </a:r>
            <a:r>
              <a:rPr lang="nl-BE" sz="2800" dirty="0" smtClean="0"/>
              <a:t> sessies / gezinnen</a:t>
            </a:r>
            <a:br>
              <a:rPr lang="nl-BE" sz="2800" dirty="0" smtClean="0"/>
            </a:br>
            <a:r>
              <a:rPr lang="nl-BE" sz="2800" dirty="0" smtClean="0"/>
              <a:t>kinderwerking </a:t>
            </a:r>
            <a:r>
              <a:rPr lang="nl-BE" sz="2800" dirty="0"/>
              <a:t>&gt; &lt; </a:t>
            </a:r>
            <a:r>
              <a:rPr lang="nl-BE" sz="2800" dirty="0" smtClean="0"/>
              <a:t>adolescentenwerking</a:t>
            </a:r>
            <a:endParaRPr lang="nl-BE" dirty="0"/>
          </a:p>
        </p:txBody>
      </p:sp>
      <p:sp>
        <p:nvSpPr>
          <p:cNvPr id="3" name="Tijdelijke aanduiding voor inhoud 2"/>
          <p:cNvSpPr>
            <a:spLocks noGrp="1"/>
          </p:cNvSpPr>
          <p:nvPr>
            <p:ph idx="1"/>
          </p:nvPr>
        </p:nvSpPr>
        <p:spPr>
          <a:xfrm>
            <a:off x="251520" y="1844824"/>
            <a:ext cx="8229600" cy="4853136"/>
          </a:xfrm>
        </p:spPr>
        <p:txBody>
          <a:bodyPr/>
          <a:lstStyle/>
          <a:p>
            <a:pPr marL="0" indent="0">
              <a:buNone/>
            </a:pPr>
            <a:r>
              <a:rPr lang="nl-BE" sz="2400" dirty="0" smtClean="0">
                <a:latin typeface="+mj-lt"/>
              </a:rPr>
              <a:t>In </a:t>
            </a:r>
            <a:r>
              <a:rPr lang="nl-BE" sz="2400" dirty="0">
                <a:latin typeface="+mj-lt"/>
              </a:rPr>
              <a:t>de kinderwerking zijn er meer gezinnen in begeleiding dan dat er sessies zijn gepresteerd</a:t>
            </a:r>
            <a:r>
              <a:rPr lang="nl-BE" sz="2400" dirty="0" smtClean="0">
                <a:latin typeface="+mj-lt"/>
              </a:rPr>
              <a:t>.</a:t>
            </a:r>
          </a:p>
          <a:p>
            <a:pPr>
              <a:buFontTx/>
              <a:buChar char="-"/>
            </a:pPr>
            <a:r>
              <a:rPr lang="nl-BE" sz="2000" dirty="0" smtClean="0">
                <a:latin typeface="+mj-lt"/>
              </a:rPr>
              <a:t>Langdurige afwezigheden</a:t>
            </a:r>
          </a:p>
          <a:p>
            <a:pPr>
              <a:buFontTx/>
              <a:buChar char="-"/>
            </a:pPr>
            <a:r>
              <a:rPr lang="nl-BE" sz="2000" dirty="0" smtClean="0">
                <a:latin typeface="+mj-lt"/>
              </a:rPr>
              <a:t>Verhoudingsgewijs meer kortbegeleiding </a:t>
            </a:r>
          </a:p>
          <a:p>
            <a:pPr lvl="1">
              <a:buFontTx/>
              <a:buChar char="-"/>
            </a:pPr>
            <a:r>
              <a:rPr lang="nl-BE" sz="1600" dirty="0" smtClean="0">
                <a:latin typeface="+mj-lt"/>
              </a:rPr>
              <a:t>= minder sessies/gezin</a:t>
            </a:r>
          </a:p>
          <a:p>
            <a:pPr lvl="1">
              <a:buFontTx/>
              <a:buChar char="-"/>
            </a:pPr>
            <a:r>
              <a:rPr lang="nl-BE" sz="1600" dirty="0" smtClean="0">
                <a:latin typeface="+mj-lt"/>
              </a:rPr>
              <a:t>Meer turnover</a:t>
            </a:r>
            <a:endParaRPr lang="nl-BE" sz="1600" dirty="0">
              <a:latin typeface="+mj-lt"/>
            </a:endParaRPr>
          </a:p>
          <a:p>
            <a:pPr marL="0" indent="0">
              <a:buNone/>
            </a:pPr>
            <a:endParaRPr lang="nl-BE" sz="2400" dirty="0" smtClean="0">
              <a:latin typeface="+mj-lt"/>
            </a:endParaRPr>
          </a:p>
          <a:p>
            <a:pPr marL="0" indent="0">
              <a:buNone/>
            </a:pPr>
            <a:r>
              <a:rPr lang="nl-BE" sz="2400" dirty="0" smtClean="0">
                <a:latin typeface="+mj-lt"/>
              </a:rPr>
              <a:t>In </a:t>
            </a:r>
            <a:r>
              <a:rPr lang="nl-BE" sz="2400" dirty="0">
                <a:latin typeface="+mj-lt"/>
              </a:rPr>
              <a:t>de adolescentenwerking zijn er minder gezinnen in begeleiding dan dat er sessies zijn gepresteerd</a:t>
            </a:r>
            <a:r>
              <a:rPr lang="nl-BE" sz="2400" dirty="0" smtClean="0">
                <a:latin typeface="+mj-lt"/>
              </a:rPr>
              <a:t>.</a:t>
            </a:r>
          </a:p>
          <a:p>
            <a:pPr>
              <a:buFontTx/>
              <a:buChar char="-"/>
            </a:pPr>
            <a:r>
              <a:rPr lang="nl-BE" sz="2000" dirty="0" smtClean="0">
                <a:latin typeface="+mj-lt"/>
              </a:rPr>
              <a:t>Vaak dubbele begeleidingen</a:t>
            </a:r>
            <a:r>
              <a:rPr lang="nl-BE" sz="2000" dirty="0">
                <a:latin typeface="+mj-lt"/>
              </a:rPr>
              <a:t> </a:t>
            </a:r>
            <a:r>
              <a:rPr lang="nl-BE" sz="1600" dirty="0">
                <a:latin typeface="+mj-lt"/>
              </a:rPr>
              <a:t>(</a:t>
            </a:r>
            <a:r>
              <a:rPr lang="nl-BE" sz="1600" dirty="0" err="1">
                <a:latin typeface="+mj-lt"/>
              </a:rPr>
              <a:t>ado</a:t>
            </a:r>
            <a:r>
              <a:rPr lang="nl-BE" sz="1600" dirty="0">
                <a:latin typeface="+mj-lt"/>
              </a:rPr>
              <a:t> én </a:t>
            </a:r>
            <a:r>
              <a:rPr lang="nl-BE" sz="1600" dirty="0" smtClean="0">
                <a:latin typeface="+mj-lt"/>
              </a:rPr>
              <a:t>ouder)</a:t>
            </a:r>
          </a:p>
          <a:p>
            <a:pPr>
              <a:buFontTx/>
              <a:buChar char="-"/>
            </a:pPr>
            <a:r>
              <a:rPr lang="nl-BE" sz="2000" dirty="0" smtClean="0">
                <a:latin typeface="+mj-lt"/>
              </a:rPr>
              <a:t>‘Slechts’ 17% kortbegeleiding, rest lange begeleidingen (minder turnover)</a:t>
            </a:r>
            <a:endParaRPr lang="nl-BE" sz="2000" dirty="0">
              <a:latin typeface="+mj-lt"/>
            </a:endParaRPr>
          </a:p>
          <a:p>
            <a:endParaRPr lang="nl-BE" sz="2400" dirty="0" smtClean="0">
              <a:latin typeface="Trebuchet MS" pitchFamily="34" charset="0"/>
            </a:endParaRPr>
          </a:p>
          <a:p>
            <a:pPr marL="0" indent="0">
              <a:buNone/>
            </a:pPr>
            <a:endParaRPr lang="nl-BE" sz="2400" dirty="0">
              <a:latin typeface="Trebuchet MS" pitchFamily="34" charset="0"/>
            </a:endParaRPr>
          </a:p>
          <a:p>
            <a:pPr marL="0" indent="0">
              <a:buNone/>
            </a:pPr>
            <a:r>
              <a:rPr lang="nl-BE" sz="2400" dirty="0">
                <a:latin typeface="Trebuchet MS" pitchFamily="34" charset="0"/>
              </a:rPr>
              <a:t>Reden: </a:t>
            </a:r>
          </a:p>
          <a:p>
            <a:pPr marL="0" indent="0">
              <a:buNone/>
            </a:pPr>
            <a:endParaRPr lang="nl-BE" dirty="0"/>
          </a:p>
        </p:txBody>
      </p:sp>
    </p:spTree>
    <p:extLst>
      <p:ext uri="{BB962C8B-B14F-4D97-AF65-F5344CB8AC3E}">
        <p14:creationId xmlns:p14="http://schemas.microsoft.com/office/powerpoint/2010/main" val="2494838855"/>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2"/>
          <p:cNvSpPr>
            <a:spLocks noGrp="1" noChangeArrowheads="1"/>
          </p:cNvSpPr>
          <p:nvPr>
            <p:ph type="title"/>
          </p:nvPr>
        </p:nvSpPr>
        <p:spPr/>
        <p:txBody>
          <a:bodyPr/>
          <a:lstStyle/>
          <a:p>
            <a:pPr eaLnBrk="1" hangingPunct="1"/>
            <a:r>
              <a:rPr lang="nl-BE" sz="3200" u="sng" dirty="0" smtClean="0">
                <a:solidFill>
                  <a:schemeClr val="tx1"/>
                </a:solidFill>
              </a:rPr>
              <a:t>Plaats</a:t>
            </a:r>
            <a:r>
              <a:rPr lang="nl-BE" sz="3200" dirty="0" smtClean="0">
                <a:solidFill>
                  <a:schemeClr val="tx1"/>
                </a:solidFill>
              </a:rPr>
              <a:t> van de begeleiding </a:t>
            </a:r>
            <a:r>
              <a:rPr lang="nl-BE" sz="2000" dirty="0">
                <a:solidFill>
                  <a:schemeClr val="tx1"/>
                </a:solidFill>
              </a:rPr>
              <a:t>(</a:t>
            </a:r>
            <a:r>
              <a:rPr lang="nl-BE" sz="2000" dirty="0" smtClean="0">
                <a:solidFill>
                  <a:schemeClr val="tx1"/>
                </a:solidFill>
              </a:rPr>
              <a:t>2016)</a:t>
            </a:r>
            <a:r>
              <a:rPr lang="nl-BE" sz="3200" dirty="0" smtClean="0">
                <a:solidFill>
                  <a:schemeClr val="tx1"/>
                </a:solidFill>
              </a:rPr>
              <a:t/>
            </a:r>
            <a:br>
              <a:rPr lang="nl-BE" sz="3200" dirty="0" smtClean="0">
                <a:solidFill>
                  <a:schemeClr val="tx1"/>
                </a:solidFill>
              </a:rPr>
            </a:br>
            <a:r>
              <a:rPr lang="nl-BE" sz="2000" dirty="0" smtClean="0">
                <a:solidFill>
                  <a:schemeClr val="tx1"/>
                </a:solidFill>
              </a:rPr>
              <a:t>(gewogen; excl</a:t>
            </a:r>
            <a:r>
              <a:rPr lang="nl-BE" sz="2000" dirty="0">
                <a:solidFill>
                  <a:schemeClr val="tx1"/>
                </a:solidFill>
              </a:rPr>
              <a:t>.</a:t>
            </a:r>
            <a:r>
              <a:rPr lang="nl-BE" sz="2000" dirty="0" smtClean="0">
                <a:solidFill>
                  <a:schemeClr val="tx1"/>
                </a:solidFill>
              </a:rPr>
              <a:t> </a:t>
            </a:r>
            <a:r>
              <a:rPr lang="nl-BE" sz="2000" dirty="0" err="1">
                <a:solidFill>
                  <a:schemeClr val="tx1"/>
                </a:solidFill>
              </a:rPr>
              <a:t>outreach</a:t>
            </a:r>
            <a:r>
              <a:rPr lang="nl-BE" sz="2000" dirty="0">
                <a:solidFill>
                  <a:schemeClr val="tx1"/>
                </a:solidFill>
              </a:rPr>
              <a:t>)</a:t>
            </a:r>
            <a:endParaRPr lang="nl-NL" sz="3200" dirty="0" smtClean="0">
              <a:solidFill>
                <a:schemeClr val="tx1"/>
              </a:solidFill>
            </a:endParaRPr>
          </a:p>
        </p:txBody>
      </p:sp>
      <p:pic>
        <p:nvPicPr>
          <p:cNvPr id="2" name="Afbeelding 1"/>
          <p:cNvPicPr>
            <a:picLocks noChangeAspect="1"/>
          </p:cNvPicPr>
          <p:nvPr/>
        </p:nvPicPr>
        <p:blipFill>
          <a:blip r:embed="rId3"/>
          <a:stretch>
            <a:fillRect/>
          </a:stretch>
        </p:blipFill>
        <p:spPr>
          <a:xfrm>
            <a:off x="1038436" y="2060848"/>
            <a:ext cx="7067128" cy="4650536"/>
          </a:xfrm>
          <a:prstGeom prst="rect">
            <a:avLst/>
          </a:prstGeom>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2"/>
          <p:cNvSpPr>
            <a:spLocks noGrp="1" noChangeArrowheads="1"/>
          </p:cNvSpPr>
          <p:nvPr>
            <p:ph type="title"/>
          </p:nvPr>
        </p:nvSpPr>
        <p:spPr/>
        <p:txBody>
          <a:bodyPr/>
          <a:lstStyle/>
          <a:p>
            <a:pPr eaLnBrk="1" hangingPunct="1"/>
            <a:r>
              <a:rPr lang="nl-BE" sz="3200" u="sng" dirty="0" smtClean="0">
                <a:solidFill>
                  <a:schemeClr val="tx1"/>
                </a:solidFill>
              </a:rPr>
              <a:t>Duur</a:t>
            </a:r>
            <a:r>
              <a:rPr lang="nl-BE" sz="3200" dirty="0" smtClean="0"/>
              <a:t> van de tijd </a:t>
            </a:r>
            <a:br>
              <a:rPr lang="nl-BE" sz="3200" dirty="0" smtClean="0"/>
            </a:br>
            <a:r>
              <a:rPr lang="nl-BE" sz="3200" dirty="0" smtClean="0"/>
              <a:t>tussen opstart en afsluit</a:t>
            </a:r>
            <a:br>
              <a:rPr lang="nl-BE" sz="3200" dirty="0" smtClean="0"/>
            </a:br>
            <a:r>
              <a:rPr lang="nl-BE" sz="2000" dirty="0" smtClean="0"/>
              <a:t>(gezinnen afgerond in 2016)</a:t>
            </a:r>
            <a:endParaRPr lang="nl-NL" sz="2000" dirty="0" smtClean="0"/>
          </a:p>
        </p:txBody>
      </p:sp>
      <p:pic>
        <p:nvPicPr>
          <p:cNvPr id="3" name="Afbeelding 2"/>
          <p:cNvPicPr>
            <a:picLocks noChangeAspect="1"/>
          </p:cNvPicPr>
          <p:nvPr/>
        </p:nvPicPr>
        <p:blipFill>
          <a:blip r:embed="rId3"/>
          <a:stretch>
            <a:fillRect/>
          </a:stretch>
        </p:blipFill>
        <p:spPr>
          <a:xfrm>
            <a:off x="850133" y="1988840"/>
            <a:ext cx="7443734" cy="4474160"/>
          </a:xfrm>
          <a:prstGeom prst="rect">
            <a:avLst/>
          </a:prstGeom>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1700809"/>
            <a:ext cx="8229600" cy="3960440"/>
          </a:xfrm>
        </p:spPr>
        <p:txBody>
          <a:bodyPr/>
          <a:lstStyle/>
          <a:p>
            <a:pPr marL="0" indent="0">
              <a:buNone/>
            </a:pPr>
            <a:r>
              <a:rPr lang="nl-BE" sz="2800" dirty="0" smtClean="0"/>
              <a:t>Streefdoel</a:t>
            </a:r>
            <a:r>
              <a:rPr lang="nl-BE" dirty="0" smtClean="0"/>
              <a:t> </a:t>
            </a:r>
            <a:r>
              <a:rPr lang="nl-BE" sz="2000" dirty="0" smtClean="0"/>
              <a:t>sinds de invoering van de nieuwe trajecten</a:t>
            </a:r>
            <a:r>
              <a:rPr lang="nl-BE" dirty="0" smtClean="0"/>
              <a:t> </a:t>
            </a:r>
            <a:r>
              <a:rPr lang="nl-BE" sz="2800" dirty="0" smtClean="0"/>
              <a:t>=</a:t>
            </a:r>
            <a:r>
              <a:rPr lang="nl-BE" dirty="0" smtClean="0"/>
              <a:t> </a:t>
            </a:r>
            <a:r>
              <a:rPr lang="nl-BE" sz="2800" dirty="0" smtClean="0"/>
              <a:t>afsluiten op max. 2 jaar</a:t>
            </a:r>
          </a:p>
          <a:p>
            <a:pPr lvl="1"/>
            <a:r>
              <a:rPr lang="nl-BE" dirty="0" smtClean="0"/>
              <a:t>Geslaagd in </a:t>
            </a:r>
            <a:r>
              <a:rPr lang="nl-BE" u="sng" dirty="0" smtClean="0">
                <a:solidFill>
                  <a:srgbClr val="FF0000"/>
                </a:solidFill>
              </a:rPr>
              <a:t>62%</a:t>
            </a:r>
            <a:r>
              <a:rPr lang="nl-BE" dirty="0" smtClean="0">
                <a:solidFill>
                  <a:srgbClr val="FF0000"/>
                </a:solidFill>
              </a:rPr>
              <a:t> </a:t>
            </a:r>
            <a:r>
              <a:rPr lang="nl-BE" dirty="0" smtClean="0"/>
              <a:t>van de afgesloten dossiers</a:t>
            </a:r>
          </a:p>
          <a:p>
            <a:pPr lvl="1"/>
            <a:r>
              <a:rPr lang="nl-BE" dirty="0" smtClean="0"/>
              <a:t>Resterende 38% =</a:t>
            </a:r>
          </a:p>
          <a:p>
            <a:pPr lvl="2"/>
            <a:r>
              <a:rPr lang="nl-BE" dirty="0" smtClean="0"/>
              <a:t>Ziekte / zwangerschap en keuze om te wachten op de </a:t>
            </a:r>
            <a:r>
              <a:rPr lang="nl-BE" dirty="0" err="1" smtClean="0"/>
              <a:t>TB’er</a:t>
            </a:r>
            <a:endParaRPr lang="nl-BE" dirty="0" smtClean="0"/>
          </a:p>
          <a:p>
            <a:pPr lvl="2"/>
            <a:r>
              <a:rPr lang="nl-BE" dirty="0" smtClean="0"/>
              <a:t>Kwartaal </a:t>
            </a:r>
            <a:r>
              <a:rPr lang="nl-BE" dirty="0" err="1" smtClean="0"/>
              <a:t>ipv</a:t>
            </a:r>
            <a:r>
              <a:rPr lang="nl-BE" dirty="0" smtClean="0"/>
              <a:t> datum</a:t>
            </a:r>
          </a:p>
          <a:p>
            <a:pPr lvl="2"/>
            <a:r>
              <a:rPr lang="nl-BE" dirty="0" smtClean="0"/>
              <a:t>Laatste 3jarige trajecten </a:t>
            </a:r>
          </a:p>
        </p:txBody>
      </p:sp>
      <p:graphicFrame>
        <p:nvGraphicFramePr>
          <p:cNvPr id="5" name="Tabel 4"/>
          <p:cNvGraphicFramePr>
            <a:graphicFrameLocks noGrp="1"/>
          </p:cNvGraphicFramePr>
          <p:nvPr>
            <p:extLst>
              <p:ext uri="{D42A27DB-BD31-4B8C-83A1-F6EECF244321}">
                <p14:modId xmlns:p14="http://schemas.microsoft.com/office/powerpoint/2010/main" val="2216254754"/>
              </p:ext>
            </p:extLst>
          </p:nvPr>
        </p:nvGraphicFramePr>
        <p:xfrm>
          <a:off x="1331640" y="5669187"/>
          <a:ext cx="6096000" cy="74168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70840">
                <a:tc>
                  <a:txBody>
                    <a:bodyPr/>
                    <a:lstStyle/>
                    <a:p>
                      <a:pPr algn="ctr"/>
                      <a:r>
                        <a:rPr lang="nl-BE" dirty="0" smtClean="0"/>
                        <a:t>2014</a:t>
                      </a:r>
                      <a:endParaRPr lang="nl-BE" dirty="0"/>
                    </a:p>
                  </a:txBody>
                  <a:tcPr/>
                </a:tc>
                <a:tc>
                  <a:txBody>
                    <a:bodyPr/>
                    <a:lstStyle/>
                    <a:p>
                      <a:pPr algn="ctr"/>
                      <a:r>
                        <a:rPr lang="nl-BE" dirty="0" smtClean="0"/>
                        <a:t>2015</a:t>
                      </a:r>
                      <a:endParaRPr lang="nl-BE" dirty="0"/>
                    </a:p>
                  </a:txBody>
                  <a:tcPr/>
                </a:tc>
                <a:tc>
                  <a:txBody>
                    <a:bodyPr/>
                    <a:lstStyle/>
                    <a:p>
                      <a:pPr algn="ctr"/>
                      <a:r>
                        <a:rPr lang="nl-BE" dirty="0" smtClean="0"/>
                        <a:t>2016</a:t>
                      </a:r>
                      <a:endParaRPr lang="nl-BE" dirty="0"/>
                    </a:p>
                  </a:txBody>
                  <a:tcPr/>
                </a:tc>
                <a:tc>
                  <a:txBody>
                    <a:bodyPr/>
                    <a:lstStyle/>
                    <a:p>
                      <a:pPr algn="ctr"/>
                      <a:r>
                        <a:rPr lang="nl-BE" dirty="0" smtClean="0"/>
                        <a:t>2017</a:t>
                      </a:r>
                      <a:endParaRPr lang="nl-BE" dirty="0"/>
                    </a:p>
                  </a:txBody>
                  <a:tcPr/>
                </a:tc>
                <a:extLst>
                  <a:ext uri="{0D108BD9-81ED-4DB2-BD59-A6C34878D82A}">
                    <a16:rowId xmlns:a16="http://schemas.microsoft.com/office/drawing/2014/main" val="10000"/>
                  </a:ext>
                </a:extLst>
              </a:tr>
              <a:tr h="370840">
                <a:tc>
                  <a:txBody>
                    <a:bodyPr/>
                    <a:lstStyle/>
                    <a:p>
                      <a:pPr algn="ctr"/>
                      <a:r>
                        <a:rPr lang="nl-BE" dirty="0" smtClean="0"/>
                        <a:t>50%</a:t>
                      </a:r>
                      <a:endParaRPr lang="nl-BE" dirty="0"/>
                    </a:p>
                  </a:txBody>
                  <a:tcPr/>
                </a:tc>
                <a:tc>
                  <a:txBody>
                    <a:bodyPr/>
                    <a:lstStyle/>
                    <a:p>
                      <a:pPr algn="ctr"/>
                      <a:r>
                        <a:rPr lang="nl-BE" dirty="0" smtClean="0"/>
                        <a:t>57%</a:t>
                      </a:r>
                      <a:endParaRPr lang="nl-BE" dirty="0"/>
                    </a:p>
                  </a:txBody>
                  <a:tcPr/>
                </a:tc>
                <a:tc>
                  <a:txBody>
                    <a:bodyPr/>
                    <a:lstStyle/>
                    <a:p>
                      <a:pPr algn="ctr"/>
                      <a:r>
                        <a:rPr lang="nl-BE" dirty="0" smtClean="0"/>
                        <a:t>62%</a:t>
                      </a:r>
                      <a:endParaRPr lang="nl-BE" dirty="0"/>
                    </a:p>
                  </a:txBody>
                  <a:tcPr/>
                </a:tc>
                <a:tc>
                  <a:txBody>
                    <a:bodyPr/>
                    <a:lstStyle/>
                    <a:p>
                      <a:pPr algn="ctr"/>
                      <a:r>
                        <a:rPr lang="nl-BE" dirty="0" smtClean="0">
                          <a:solidFill>
                            <a:schemeClr val="bg1">
                              <a:lumMod val="50000"/>
                            </a:schemeClr>
                          </a:solidFill>
                        </a:rPr>
                        <a:t>( &gt;</a:t>
                      </a:r>
                      <a:r>
                        <a:rPr lang="nl-BE" baseline="0" dirty="0" smtClean="0">
                          <a:solidFill>
                            <a:schemeClr val="bg1">
                              <a:lumMod val="50000"/>
                            </a:schemeClr>
                          </a:solidFill>
                        </a:rPr>
                        <a:t> 62%! )</a:t>
                      </a:r>
                      <a:endParaRPr lang="nl-BE" dirty="0">
                        <a:solidFill>
                          <a:schemeClr val="bg1">
                            <a:lumMod val="50000"/>
                          </a:schemeClr>
                        </a:solidFill>
                      </a:endParaRP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7362707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nl-BE" sz="3200" u="sng" dirty="0" smtClean="0"/>
              <a:t>Zorgconsulentschap</a:t>
            </a:r>
            <a:r>
              <a:rPr lang="nl-BE" sz="3200" b="1" dirty="0" smtClean="0"/>
              <a:t> </a:t>
            </a:r>
            <a:r>
              <a:rPr lang="nl-BE" sz="2000" b="1" dirty="0" smtClean="0"/>
              <a:t>(2016)</a:t>
            </a:r>
            <a:r>
              <a:rPr lang="nl-BE" sz="3200" dirty="0" smtClean="0"/>
              <a:t/>
            </a:r>
            <a:br>
              <a:rPr lang="nl-BE" sz="3200" dirty="0" smtClean="0"/>
            </a:br>
            <a:r>
              <a:rPr lang="nl-BE" sz="2400" dirty="0" smtClean="0"/>
              <a:t>voor PAB-houders</a:t>
            </a:r>
            <a:endParaRPr lang="nl-NL" sz="2400" dirty="0"/>
          </a:p>
        </p:txBody>
      </p:sp>
      <p:sp>
        <p:nvSpPr>
          <p:cNvPr id="20482" name="Rectangle 3"/>
          <p:cNvSpPr>
            <a:spLocks noGrp="1" noChangeArrowheads="1"/>
          </p:cNvSpPr>
          <p:nvPr>
            <p:ph type="body" idx="1"/>
          </p:nvPr>
        </p:nvSpPr>
        <p:spPr>
          <a:xfrm>
            <a:off x="457200" y="1916113"/>
            <a:ext cx="8229600" cy="4210050"/>
          </a:xfrm>
        </p:spPr>
        <p:txBody>
          <a:bodyPr/>
          <a:lstStyle/>
          <a:p>
            <a:pPr marL="457200" lvl="1" indent="0" eaLnBrk="1" hangingPunct="1">
              <a:lnSpc>
                <a:spcPct val="80000"/>
              </a:lnSpc>
              <a:buNone/>
            </a:pPr>
            <a:endParaRPr lang="nl-BE" sz="2000" dirty="0">
              <a:latin typeface="Trebuchet MS" pitchFamily="34" charset="0"/>
              <a:sym typeface="Wingdings" pitchFamily="2" charset="2"/>
            </a:endParaRPr>
          </a:p>
          <a:p>
            <a:pPr marL="57150" indent="0" eaLnBrk="1" hangingPunct="1">
              <a:lnSpc>
                <a:spcPct val="80000"/>
              </a:lnSpc>
              <a:buNone/>
            </a:pPr>
            <a:r>
              <a:rPr lang="nl-BE" sz="2400" dirty="0" smtClean="0">
                <a:latin typeface="+mj-lt"/>
                <a:sym typeface="Wingdings" pitchFamily="2" charset="2"/>
              </a:rPr>
              <a:t>1 cliënt</a:t>
            </a:r>
          </a:p>
          <a:p>
            <a:pPr marL="57150" indent="0" eaLnBrk="1" hangingPunct="1">
              <a:lnSpc>
                <a:spcPct val="80000"/>
              </a:lnSpc>
              <a:buNone/>
            </a:pPr>
            <a:endParaRPr lang="nl-BE" sz="2400" dirty="0">
              <a:latin typeface="+mj-lt"/>
              <a:sym typeface="Wingdings" pitchFamily="2" charset="2"/>
            </a:endParaRPr>
          </a:p>
          <a:p>
            <a:pPr marL="57150" indent="0" eaLnBrk="1" hangingPunct="1">
              <a:lnSpc>
                <a:spcPct val="80000"/>
              </a:lnSpc>
              <a:buNone/>
            </a:pPr>
            <a:r>
              <a:rPr lang="nl-BE" sz="2400" dirty="0" smtClean="0">
                <a:latin typeface="+mj-lt"/>
                <a:sym typeface="Wingdings" pitchFamily="2" charset="2"/>
              </a:rPr>
              <a:t>Goed voor 7 contacturen.</a:t>
            </a:r>
            <a:endParaRPr lang="nl-BE" sz="2000" dirty="0">
              <a:latin typeface="+mj-lt"/>
              <a:sym typeface="Wingdings" pitchFamily="2" charset="2"/>
            </a:endParaRPr>
          </a:p>
          <a:p>
            <a:pPr marL="0" indent="0" eaLnBrk="1" hangingPunct="1">
              <a:lnSpc>
                <a:spcPct val="80000"/>
              </a:lnSpc>
              <a:buNone/>
            </a:pPr>
            <a:r>
              <a:rPr lang="nl-BE" sz="2200" dirty="0" smtClean="0">
                <a:latin typeface="Trebuchet MS" pitchFamily="34" charset="0"/>
                <a:sym typeface="Wingdings" pitchFamily="2" charset="2"/>
              </a:rPr>
              <a:t>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7817" y="2626419"/>
            <a:ext cx="2986183" cy="4222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8828335"/>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nl-BE" sz="3200" u="sng" dirty="0">
                <a:solidFill>
                  <a:schemeClr val="tx1"/>
                </a:solidFill>
              </a:rPr>
              <a:t>Groepsbegeleiding</a:t>
            </a:r>
            <a:r>
              <a:rPr lang="nl-BE" sz="3200" dirty="0"/>
              <a:t> </a:t>
            </a:r>
            <a:r>
              <a:rPr lang="nl-BE" sz="2000" dirty="0" smtClean="0"/>
              <a:t>(2016)</a:t>
            </a:r>
            <a:r>
              <a:rPr lang="nl-BE" sz="3200" dirty="0" smtClean="0"/>
              <a:t/>
            </a:r>
            <a:br>
              <a:rPr lang="nl-BE" sz="3200" dirty="0" smtClean="0"/>
            </a:br>
            <a:r>
              <a:rPr lang="nl-BE" sz="2400" dirty="0" smtClean="0"/>
              <a:t>buiten </a:t>
            </a:r>
            <a:r>
              <a:rPr lang="nl-BE" sz="2400" dirty="0"/>
              <a:t>erkenning</a:t>
            </a:r>
            <a:endParaRPr lang="nl-NL" sz="2400" dirty="0"/>
          </a:p>
        </p:txBody>
      </p:sp>
      <p:sp>
        <p:nvSpPr>
          <p:cNvPr id="20482" name="Rectangle 3"/>
          <p:cNvSpPr>
            <a:spLocks noGrp="1" noChangeArrowheads="1"/>
          </p:cNvSpPr>
          <p:nvPr>
            <p:ph type="body" idx="1"/>
          </p:nvPr>
        </p:nvSpPr>
        <p:spPr>
          <a:xfrm>
            <a:off x="457200" y="1700808"/>
            <a:ext cx="8229600" cy="4425355"/>
          </a:xfrm>
        </p:spPr>
        <p:txBody>
          <a:bodyPr/>
          <a:lstStyle/>
          <a:p>
            <a:pPr marL="457200" lvl="1" indent="0" eaLnBrk="1" hangingPunct="1">
              <a:lnSpc>
                <a:spcPct val="80000"/>
              </a:lnSpc>
              <a:buNone/>
            </a:pPr>
            <a:endParaRPr lang="nl-BE" sz="2000" dirty="0">
              <a:latin typeface="+mj-lt"/>
              <a:sym typeface="Wingdings" pitchFamily="2" charset="2"/>
            </a:endParaRPr>
          </a:p>
          <a:p>
            <a:pPr marL="57150" indent="0" eaLnBrk="1" hangingPunct="1">
              <a:lnSpc>
                <a:spcPct val="80000"/>
              </a:lnSpc>
              <a:buNone/>
            </a:pPr>
            <a:r>
              <a:rPr lang="nl-BE" sz="2400" dirty="0" smtClean="0">
                <a:latin typeface="+mj-lt"/>
                <a:sym typeface="Wingdings" pitchFamily="2" charset="2"/>
              </a:rPr>
              <a:t>Nieuw BVR Thuisbegeleiding: groepssessies = 0,2/1</a:t>
            </a:r>
          </a:p>
          <a:p>
            <a:pPr eaLnBrk="1" hangingPunct="1">
              <a:lnSpc>
                <a:spcPct val="80000"/>
              </a:lnSpc>
              <a:buFont typeface="Wingdings"/>
              <a:buChar char="à"/>
            </a:pPr>
            <a:r>
              <a:rPr lang="nl-BE" sz="2400" dirty="0" smtClean="0">
                <a:latin typeface="+mj-lt"/>
                <a:sym typeface="Wingdings" pitchFamily="2" charset="2"/>
              </a:rPr>
              <a:t>Onderwaardering!</a:t>
            </a:r>
          </a:p>
          <a:p>
            <a:pPr lvl="1" eaLnBrk="1" hangingPunct="1">
              <a:lnSpc>
                <a:spcPct val="80000"/>
              </a:lnSpc>
              <a:buFont typeface="Wingdings"/>
              <a:buChar char="à"/>
            </a:pPr>
            <a:endParaRPr lang="nl-BE" sz="2000" dirty="0">
              <a:latin typeface="+mj-lt"/>
              <a:sym typeface="Wingdings" pitchFamily="2" charset="2"/>
            </a:endParaRPr>
          </a:p>
          <a:p>
            <a:pPr marL="57150" indent="0" eaLnBrk="1" hangingPunct="1">
              <a:lnSpc>
                <a:spcPct val="80000"/>
              </a:lnSpc>
              <a:buNone/>
            </a:pPr>
            <a:r>
              <a:rPr lang="nl-BE" sz="2400" dirty="0">
                <a:latin typeface="+mj-lt"/>
                <a:sym typeface="Wingdings" pitchFamily="2" charset="2"/>
              </a:rPr>
              <a:t>Groepsbegeleiding voor ouders van </a:t>
            </a:r>
            <a:r>
              <a:rPr lang="nl-BE" sz="2400" dirty="0" smtClean="0">
                <a:latin typeface="+mj-lt"/>
                <a:sym typeface="Wingdings" pitchFamily="2" charset="2"/>
              </a:rPr>
              <a:t>kinderen en adolescenten </a:t>
            </a:r>
            <a:r>
              <a:rPr lang="nl-BE" sz="2400" dirty="0">
                <a:latin typeface="+mj-lt"/>
                <a:sym typeface="Wingdings" pitchFamily="2" charset="2"/>
              </a:rPr>
              <a:t>met autisme</a:t>
            </a:r>
            <a:r>
              <a:rPr lang="nl-BE" sz="2400" dirty="0" smtClean="0">
                <a:latin typeface="+mj-lt"/>
                <a:sym typeface="Wingdings" pitchFamily="2" charset="2"/>
              </a:rPr>
              <a:t>.</a:t>
            </a:r>
          </a:p>
          <a:p>
            <a:pPr marL="57150" indent="0" eaLnBrk="1" hangingPunct="1">
              <a:lnSpc>
                <a:spcPct val="80000"/>
              </a:lnSpc>
              <a:buNone/>
            </a:pPr>
            <a:endParaRPr lang="nl-BE" sz="2400" dirty="0">
              <a:latin typeface="+mj-lt"/>
              <a:sym typeface="Wingdings" pitchFamily="2" charset="2"/>
            </a:endParaRPr>
          </a:p>
          <a:p>
            <a:pPr marL="57150" indent="0" eaLnBrk="1" hangingPunct="1">
              <a:lnSpc>
                <a:spcPct val="80000"/>
              </a:lnSpc>
              <a:buNone/>
            </a:pPr>
            <a:r>
              <a:rPr lang="nl-BE" sz="2400" dirty="0" smtClean="0">
                <a:latin typeface="+mj-lt"/>
                <a:sym typeface="Wingdings" panose="05000000000000000000" pitchFamily="2" charset="2"/>
              </a:rPr>
              <a:t>Groepsbegeleiding buiten erkenning, met financiële steun van Inner Wheel Midden West:</a:t>
            </a:r>
          </a:p>
          <a:p>
            <a:pPr lvl="1" eaLnBrk="1" hangingPunct="1">
              <a:lnSpc>
                <a:spcPct val="80000"/>
              </a:lnSpc>
              <a:buFontTx/>
              <a:buChar char="-"/>
            </a:pPr>
            <a:r>
              <a:rPr lang="nl-BE" sz="2000" dirty="0" smtClean="0">
                <a:latin typeface="+mj-lt"/>
                <a:sym typeface="Wingdings" panose="05000000000000000000" pitchFamily="2" charset="2"/>
              </a:rPr>
              <a:t>GB </a:t>
            </a:r>
            <a:r>
              <a:rPr lang="nl-BE" sz="2000" dirty="0">
                <a:latin typeface="+mj-lt"/>
                <a:sym typeface="Wingdings" panose="05000000000000000000" pitchFamily="2" charset="2"/>
              </a:rPr>
              <a:t>voor ouders van -12jarigen: </a:t>
            </a:r>
            <a:r>
              <a:rPr lang="nl-BE" sz="2000" dirty="0" smtClean="0">
                <a:latin typeface="+mj-lt"/>
                <a:sym typeface="Wingdings" panose="05000000000000000000" pitchFamily="2" charset="2"/>
              </a:rPr>
              <a:t>5 </a:t>
            </a:r>
            <a:r>
              <a:rPr lang="nl-BE" sz="2000" dirty="0">
                <a:latin typeface="+mj-lt"/>
                <a:sym typeface="Wingdings" panose="05000000000000000000" pitchFamily="2" charset="2"/>
              </a:rPr>
              <a:t>ouderparen</a:t>
            </a:r>
          </a:p>
          <a:p>
            <a:pPr lvl="1" eaLnBrk="1" hangingPunct="1">
              <a:lnSpc>
                <a:spcPct val="80000"/>
              </a:lnSpc>
              <a:buFontTx/>
              <a:buChar char="-"/>
            </a:pPr>
            <a:r>
              <a:rPr lang="nl-BE" sz="2000" dirty="0" smtClean="0">
                <a:latin typeface="+mj-lt"/>
                <a:sym typeface="Wingdings" panose="05000000000000000000" pitchFamily="2" charset="2"/>
              </a:rPr>
              <a:t>GB voor ouders van +12jarigen: 7 ouderparen</a:t>
            </a:r>
          </a:p>
          <a:p>
            <a:pPr marL="0" indent="0" eaLnBrk="1" hangingPunct="1">
              <a:lnSpc>
                <a:spcPct val="80000"/>
              </a:lnSpc>
              <a:buNone/>
            </a:pPr>
            <a:endParaRPr lang="nl-BE" sz="2400" dirty="0" smtClean="0">
              <a:latin typeface="+mj-lt"/>
              <a:sym typeface="Wingdings" panose="05000000000000000000" pitchFamily="2" charset="2"/>
            </a:endParaRPr>
          </a:p>
          <a:p>
            <a:pPr marL="0" indent="0" eaLnBrk="1" hangingPunct="1">
              <a:lnSpc>
                <a:spcPct val="80000"/>
              </a:lnSpc>
              <a:buNone/>
            </a:pPr>
            <a:r>
              <a:rPr lang="nl-BE" sz="2400" dirty="0" smtClean="0">
                <a:latin typeface="+mj-lt"/>
                <a:sym typeface="Wingdings" panose="05000000000000000000" pitchFamily="2" charset="2"/>
              </a:rPr>
              <a:t>Goed voor 192 sessies</a:t>
            </a:r>
            <a:endParaRPr lang="nl-BE" sz="2400" dirty="0">
              <a:latin typeface="+mj-lt"/>
              <a:sym typeface="Wingdings" pitchFamily="2" charset="2"/>
            </a:endParaRPr>
          </a:p>
          <a:p>
            <a:pPr marL="0" indent="0" eaLnBrk="1" hangingPunct="1">
              <a:lnSpc>
                <a:spcPct val="80000"/>
              </a:lnSpc>
              <a:buNone/>
            </a:pPr>
            <a:r>
              <a:rPr lang="nl-BE" sz="2200" dirty="0" smtClean="0">
                <a:latin typeface="Trebuchet MS" pitchFamily="34" charset="0"/>
                <a:sym typeface="Wingdings" pitchFamily="2" charset="2"/>
              </a:rPr>
              <a:t>						</a:t>
            </a:r>
          </a:p>
        </p:txBody>
      </p:sp>
      <p:pic>
        <p:nvPicPr>
          <p:cNvPr id="3" name="Afbeelding 2"/>
          <p:cNvPicPr>
            <a:picLocks noChangeAspect="1"/>
          </p:cNvPicPr>
          <p:nvPr/>
        </p:nvPicPr>
        <p:blipFill>
          <a:blip r:embed="rId3"/>
          <a:stretch>
            <a:fillRect/>
          </a:stretch>
        </p:blipFill>
        <p:spPr>
          <a:xfrm>
            <a:off x="7589039" y="4437112"/>
            <a:ext cx="1551162" cy="2420888"/>
          </a:xfrm>
          <a:prstGeom prst="rect">
            <a:avLst/>
          </a:prstGeom>
        </p:spPr>
      </p:pic>
    </p:spTree>
    <p:extLst>
      <p:ext uri="{BB962C8B-B14F-4D97-AF65-F5344CB8AC3E}">
        <p14:creationId xmlns:p14="http://schemas.microsoft.com/office/powerpoint/2010/main" val="1844733896"/>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a:xfrm>
            <a:off x="468313" y="260350"/>
            <a:ext cx="8229600" cy="1143000"/>
          </a:xfrm>
        </p:spPr>
        <p:txBody>
          <a:bodyPr/>
          <a:lstStyle/>
          <a:p>
            <a:pPr marL="0" indent="0" eaLnBrk="1" hangingPunct="1">
              <a:buNone/>
            </a:pPr>
            <a:r>
              <a:rPr lang="nl-BE" sz="3200" u="sng" dirty="0"/>
              <a:t>Experiment informatieavonden</a:t>
            </a:r>
          </a:p>
        </p:txBody>
      </p:sp>
      <p:sp>
        <p:nvSpPr>
          <p:cNvPr id="79874" name="Rectangle 3"/>
          <p:cNvSpPr>
            <a:spLocks noGrp="1" noChangeArrowheads="1"/>
          </p:cNvSpPr>
          <p:nvPr>
            <p:ph type="body" idx="1"/>
          </p:nvPr>
        </p:nvSpPr>
        <p:spPr>
          <a:xfrm>
            <a:off x="395536" y="1916832"/>
            <a:ext cx="8280920" cy="4310360"/>
          </a:xfrm>
        </p:spPr>
        <p:txBody>
          <a:bodyPr/>
          <a:lstStyle/>
          <a:p>
            <a:pPr marL="0" indent="0" eaLnBrk="1" hangingPunct="1">
              <a:buNone/>
            </a:pPr>
            <a:endParaRPr lang="nl-BE" sz="1600" dirty="0">
              <a:latin typeface="+mj-lt"/>
            </a:endParaRPr>
          </a:p>
          <a:p>
            <a:pPr marL="0" indent="0">
              <a:buNone/>
            </a:pPr>
            <a:r>
              <a:rPr lang="nl-BE" sz="2000" dirty="0" smtClean="0">
                <a:latin typeface="+mj-lt"/>
              </a:rPr>
              <a:t>Gezien de groei van de wachtlijst, wilden we een bijkomend aanbod doen voor deze wachtende gezinnen.</a:t>
            </a:r>
          </a:p>
          <a:p>
            <a:pPr marL="0" indent="0">
              <a:buNone/>
            </a:pPr>
            <a:endParaRPr lang="nl-BE" sz="2000" dirty="0">
              <a:latin typeface="+mj-lt"/>
            </a:endParaRPr>
          </a:p>
          <a:p>
            <a:pPr marL="0" indent="0">
              <a:buNone/>
            </a:pPr>
            <a:r>
              <a:rPr lang="nl-BE" sz="2000" dirty="0" smtClean="0">
                <a:latin typeface="+mj-lt"/>
              </a:rPr>
              <a:t>We experimenteerden in het najaar van 2016 met informatieavonden.</a:t>
            </a:r>
          </a:p>
          <a:p>
            <a:pPr marL="0" indent="0">
              <a:buNone/>
            </a:pPr>
            <a:r>
              <a:rPr lang="nl-BE" sz="2000" dirty="0" smtClean="0">
                <a:latin typeface="+mj-lt"/>
              </a:rPr>
              <a:t>Elk team verzorgde een avond: </a:t>
            </a:r>
          </a:p>
          <a:p>
            <a:pPr>
              <a:buFontTx/>
              <a:buChar char="-"/>
            </a:pPr>
            <a:r>
              <a:rPr lang="nl-BE" sz="2000" dirty="0" err="1" smtClean="0">
                <a:latin typeface="+mj-lt"/>
              </a:rPr>
              <a:t>vroegbegeleiding</a:t>
            </a:r>
            <a:r>
              <a:rPr lang="nl-BE" sz="2000" dirty="0" smtClean="0">
                <a:latin typeface="+mj-lt"/>
              </a:rPr>
              <a:t>: basisuitleg autisme</a:t>
            </a:r>
          </a:p>
          <a:p>
            <a:pPr>
              <a:buFontTx/>
              <a:buChar char="-"/>
            </a:pPr>
            <a:r>
              <a:rPr lang="nl-BE" sz="2000" dirty="0" smtClean="0">
                <a:latin typeface="+mj-lt"/>
              </a:rPr>
              <a:t>kinderteam: straffen en belonen</a:t>
            </a:r>
          </a:p>
          <a:p>
            <a:pPr>
              <a:buFontTx/>
              <a:buChar char="-"/>
            </a:pPr>
            <a:r>
              <a:rPr lang="nl-BE" sz="2000" dirty="0" smtClean="0">
                <a:latin typeface="+mj-lt"/>
              </a:rPr>
              <a:t>adolescententeam: gamen en autisme</a:t>
            </a:r>
          </a:p>
          <a:p>
            <a:pPr>
              <a:buFontTx/>
              <a:buChar char="-"/>
            </a:pPr>
            <a:r>
              <a:rPr lang="nl-BE" sz="2000" dirty="0">
                <a:latin typeface="+mj-lt"/>
              </a:rPr>
              <a:t>v</a:t>
            </a:r>
            <a:r>
              <a:rPr lang="nl-BE" sz="2000" dirty="0" smtClean="0">
                <a:latin typeface="+mj-lt"/>
              </a:rPr>
              <a:t>olwassenenteam: autisme en werk</a:t>
            </a:r>
          </a:p>
          <a:p>
            <a:pPr>
              <a:buFontTx/>
              <a:buChar char="-"/>
            </a:pPr>
            <a:endParaRPr lang="nl-BE" sz="2000" dirty="0">
              <a:latin typeface="+mj-lt"/>
            </a:endParaRPr>
          </a:p>
          <a:p>
            <a:pPr marL="0" indent="0">
              <a:buNone/>
            </a:pPr>
            <a:r>
              <a:rPr lang="nl-BE" sz="2000" dirty="0" smtClean="0">
                <a:latin typeface="+mj-lt"/>
              </a:rPr>
              <a:t>Evaluatie gebeurt begin 2017.</a:t>
            </a:r>
            <a:endParaRPr lang="nl-BE" sz="2000" dirty="0">
              <a:latin typeface="+mj-lt"/>
            </a:endParaRPr>
          </a:p>
          <a:p>
            <a:pPr marL="0" indent="0">
              <a:buNone/>
            </a:pPr>
            <a:endParaRPr lang="nl-BE" sz="2400" dirty="0">
              <a:latin typeface="Trebuchet MS" panose="020B0603020202020204" pitchFamily="34" charset="0"/>
            </a:endParaRPr>
          </a:p>
          <a:p>
            <a:pPr marL="0" indent="0">
              <a:buNone/>
            </a:pPr>
            <a:endParaRPr lang="nl-BE" sz="1800" dirty="0">
              <a:latin typeface="Trebuchet MS" panose="020B0603020202020204" pitchFamily="34" charset="0"/>
            </a:endParaRPr>
          </a:p>
          <a:p>
            <a:pPr marL="0" indent="0">
              <a:buNone/>
            </a:pPr>
            <a:endParaRPr lang="nl-BE" sz="1800" dirty="0" smtClean="0">
              <a:latin typeface="Trebuchet MS" panose="020B0603020202020204" pitchFamily="34" charset="0"/>
            </a:endParaRPr>
          </a:p>
          <a:p>
            <a:pPr marL="0" indent="0">
              <a:buNone/>
            </a:pPr>
            <a:endParaRPr lang="nl-BE" sz="1800" dirty="0">
              <a:latin typeface="Trebuchet MS" panose="020B0603020202020204" pitchFamily="34" charset="0"/>
            </a:endParaRPr>
          </a:p>
          <a:p>
            <a:pPr marL="0" indent="0">
              <a:buNone/>
            </a:pPr>
            <a:endParaRPr lang="nl-BE" sz="1400" dirty="0" smtClean="0">
              <a:latin typeface="Trebuchet MS" pitchFamily="34" charset="0"/>
            </a:endParaRPr>
          </a:p>
        </p:txBody>
      </p:sp>
      <p:pic>
        <p:nvPicPr>
          <p:cNvPr id="2" name="Afbeelding 1"/>
          <p:cNvPicPr>
            <a:picLocks noChangeAspect="1"/>
          </p:cNvPicPr>
          <p:nvPr/>
        </p:nvPicPr>
        <p:blipFill>
          <a:blip r:embed="rId3"/>
          <a:stretch>
            <a:fillRect/>
          </a:stretch>
        </p:blipFill>
        <p:spPr>
          <a:xfrm>
            <a:off x="6084168" y="5013176"/>
            <a:ext cx="2809875" cy="1628775"/>
          </a:xfrm>
          <a:prstGeom prst="rect">
            <a:avLst/>
          </a:prstGeom>
        </p:spPr>
      </p:pic>
    </p:spTree>
    <p:extLst>
      <p:ext uri="{BB962C8B-B14F-4D97-AF65-F5344CB8AC3E}">
        <p14:creationId xmlns:p14="http://schemas.microsoft.com/office/powerpoint/2010/main" val="2602308318"/>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a:xfrm>
            <a:off x="468313" y="260350"/>
            <a:ext cx="8229600" cy="1143000"/>
          </a:xfrm>
        </p:spPr>
        <p:txBody>
          <a:bodyPr/>
          <a:lstStyle/>
          <a:p>
            <a:pPr eaLnBrk="1" hangingPunct="1"/>
            <a:r>
              <a:rPr lang="nl-BE" sz="3200" u="sng" dirty="0" smtClean="0">
                <a:solidFill>
                  <a:schemeClr val="tx1"/>
                </a:solidFill>
              </a:rPr>
              <a:t>Kwaliteitszorg </a:t>
            </a:r>
            <a:endParaRPr lang="nl-NL" sz="3200" dirty="0" smtClean="0"/>
          </a:p>
        </p:txBody>
      </p:sp>
      <p:sp>
        <p:nvSpPr>
          <p:cNvPr id="79874" name="Rectangle 3"/>
          <p:cNvSpPr>
            <a:spLocks noGrp="1" noChangeArrowheads="1"/>
          </p:cNvSpPr>
          <p:nvPr>
            <p:ph type="body" idx="1"/>
          </p:nvPr>
        </p:nvSpPr>
        <p:spPr>
          <a:xfrm>
            <a:off x="395536" y="1916832"/>
            <a:ext cx="8748464" cy="4310360"/>
          </a:xfrm>
        </p:spPr>
        <p:txBody>
          <a:bodyPr/>
          <a:lstStyle/>
          <a:p>
            <a:pPr marL="0" indent="0" eaLnBrk="1" hangingPunct="1">
              <a:buNone/>
            </a:pPr>
            <a:r>
              <a:rPr lang="nl-BE" sz="2000" dirty="0" smtClean="0">
                <a:latin typeface="+mj-lt"/>
              </a:rPr>
              <a:t>Kwaliteitszorg is een belangrijke pijler van onze dienst.</a:t>
            </a:r>
          </a:p>
          <a:p>
            <a:pPr marL="0" indent="0" eaLnBrk="1" hangingPunct="1">
              <a:buNone/>
            </a:pPr>
            <a:r>
              <a:rPr lang="nl-BE" sz="2000" dirty="0" smtClean="0">
                <a:latin typeface="+mj-lt"/>
              </a:rPr>
              <a:t>Onze kwaliteitscoördinator besteedde ook het voorbije jaar uitdrukkelijke aandacht aan de kwaliteitsprocessen.</a:t>
            </a:r>
          </a:p>
          <a:p>
            <a:pPr marL="0" indent="0" eaLnBrk="1" hangingPunct="1">
              <a:buNone/>
            </a:pPr>
            <a:endParaRPr lang="nl-BE" sz="2000" dirty="0">
              <a:latin typeface="+mj-lt"/>
            </a:endParaRPr>
          </a:p>
          <a:p>
            <a:pPr marL="0" indent="0" eaLnBrk="1" hangingPunct="1">
              <a:buNone/>
            </a:pPr>
            <a:r>
              <a:rPr lang="nl-BE" sz="2000" dirty="0" smtClean="0">
                <a:latin typeface="+mj-lt"/>
              </a:rPr>
              <a:t>Naast de verplichte (‘nodige’) items, besteedt vzw Victor ook aandacht aan de nuttige items om onze dienstverlening blijvend te verbeteren. Onze dienst is autonoom en wendbaar, waardoor we snel ingrepen kunnen toepassen die de kwaliteit ten goede komen.</a:t>
            </a:r>
          </a:p>
          <a:p>
            <a:pPr marL="0" indent="0" eaLnBrk="1" hangingPunct="1">
              <a:buNone/>
            </a:pPr>
            <a:endParaRPr lang="nl-BE" sz="2000" dirty="0">
              <a:latin typeface="Trebuchet MS" pitchFamily="34" charset="0"/>
            </a:endParaRPr>
          </a:p>
          <a:p>
            <a:pPr marL="0" indent="0" eaLnBrk="1" hangingPunct="1">
              <a:buNone/>
            </a:pPr>
            <a:endParaRPr lang="nl-BE" sz="2000" dirty="0" smtClean="0">
              <a:latin typeface="Trebuchet MS" pitchFamily="34" charset="0"/>
            </a:endParaRPr>
          </a:p>
          <a:p>
            <a:pPr marL="0" indent="0" eaLnBrk="1" hangingPunct="1">
              <a:buNone/>
            </a:pPr>
            <a:endParaRPr lang="nl-BE" sz="2000" dirty="0">
              <a:latin typeface="Trebuchet MS" pitchFamily="34" charset="0"/>
            </a:endParaRPr>
          </a:p>
          <a:p>
            <a:pPr marL="0" indent="0" eaLnBrk="1" hangingPunct="1">
              <a:buNone/>
            </a:pPr>
            <a:endParaRPr lang="nl-BE" sz="1100" dirty="0" smtClean="0">
              <a:latin typeface="Trebuchet MS"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680" y="5517232"/>
            <a:ext cx="1828320" cy="1340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8495262"/>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ChangeArrowheads="1"/>
          </p:cNvSpPr>
          <p:nvPr>
            <p:ph type="title"/>
          </p:nvPr>
        </p:nvSpPr>
        <p:spPr>
          <a:xfrm>
            <a:off x="468313" y="260350"/>
            <a:ext cx="8229600" cy="1143000"/>
          </a:xfrm>
        </p:spPr>
        <p:txBody>
          <a:bodyPr/>
          <a:lstStyle/>
          <a:p>
            <a:pPr eaLnBrk="1" hangingPunct="1"/>
            <a:r>
              <a:rPr lang="nl-BE" sz="3200" u="sng" dirty="0" smtClean="0">
                <a:solidFill>
                  <a:schemeClr val="tx1"/>
                </a:solidFill>
              </a:rPr>
              <a:t>Denkdag 2016</a:t>
            </a:r>
            <a:endParaRPr lang="nl-NL" sz="3200" dirty="0" smtClean="0"/>
          </a:p>
        </p:txBody>
      </p:sp>
      <p:sp>
        <p:nvSpPr>
          <p:cNvPr id="79874" name="Rectangle 3"/>
          <p:cNvSpPr>
            <a:spLocks noGrp="1" noChangeArrowheads="1"/>
          </p:cNvSpPr>
          <p:nvPr>
            <p:ph type="body" idx="1"/>
          </p:nvPr>
        </p:nvSpPr>
        <p:spPr>
          <a:xfrm>
            <a:off x="395536" y="1916832"/>
            <a:ext cx="8748464" cy="4310360"/>
          </a:xfrm>
        </p:spPr>
        <p:txBody>
          <a:bodyPr/>
          <a:lstStyle/>
          <a:p>
            <a:pPr marL="0" indent="0" eaLnBrk="1" hangingPunct="1">
              <a:buNone/>
            </a:pPr>
            <a:r>
              <a:rPr lang="nl-BE" sz="2000" dirty="0" smtClean="0">
                <a:latin typeface="+mj-lt"/>
              </a:rPr>
              <a:t>Denkdagen zijn bedoeld om met de volledige groep medewerkers na te denken over een bepaald thema, telkens vanuit de driehoek cliënten – medewerkers – dienst. </a:t>
            </a:r>
          </a:p>
          <a:p>
            <a:pPr marL="0" indent="0" eaLnBrk="1" hangingPunct="1">
              <a:buNone/>
            </a:pPr>
            <a:r>
              <a:rPr lang="nl-BE" sz="2000" dirty="0" smtClean="0">
                <a:latin typeface="+mj-lt"/>
              </a:rPr>
              <a:t>In 2016 stond een brainstorm rond </a:t>
            </a:r>
            <a:r>
              <a:rPr lang="nl-BE" sz="2000" dirty="0">
                <a:latin typeface="+mj-lt"/>
              </a:rPr>
              <a:t>ons </a:t>
            </a:r>
            <a:r>
              <a:rPr lang="nl-BE" sz="2000" dirty="0" smtClean="0">
                <a:latin typeface="+mj-lt"/>
              </a:rPr>
              <a:t>aanbod centraal</a:t>
            </a:r>
            <a:r>
              <a:rPr lang="nl-BE" sz="2000" dirty="0">
                <a:latin typeface="+mj-lt"/>
              </a:rPr>
              <a:t>, </a:t>
            </a:r>
            <a:r>
              <a:rPr lang="nl-BE" sz="2000" dirty="0" smtClean="0">
                <a:latin typeface="+mj-lt"/>
              </a:rPr>
              <a:t>gezien het komende wettelijk kader: BVR RTH, BVR MFC en PVF.</a:t>
            </a:r>
            <a:endParaRPr lang="nl-BE" sz="1600" dirty="0" smtClean="0">
              <a:latin typeface="+mj-lt"/>
            </a:endParaRPr>
          </a:p>
          <a:p>
            <a:pPr marL="0" indent="0" eaLnBrk="1" hangingPunct="1">
              <a:buNone/>
            </a:pPr>
            <a:r>
              <a:rPr lang="nl-BE" sz="2000" dirty="0" smtClean="0">
                <a:latin typeface="+mj-lt"/>
              </a:rPr>
              <a:t>Een aantal items zal worden opgenomen in de kwaliteitsplanning.</a:t>
            </a:r>
          </a:p>
          <a:p>
            <a:pPr marL="0" indent="0" eaLnBrk="1" hangingPunct="1">
              <a:buNone/>
            </a:pPr>
            <a:endParaRPr lang="nl-BE" sz="2000" dirty="0">
              <a:latin typeface="+mj-lt"/>
            </a:endParaRPr>
          </a:p>
          <a:p>
            <a:pPr marL="0" indent="0" eaLnBrk="1" hangingPunct="1">
              <a:buNone/>
            </a:pPr>
            <a:r>
              <a:rPr lang="nl-BE" sz="2000" dirty="0" smtClean="0">
                <a:latin typeface="+mj-lt"/>
              </a:rPr>
              <a:t>In de namiddag namen we de gelegenheid te baat om de thuisbegeleiders te vormen op vlak van mediawijsheid. Dit is belangrijk voor iedereen en via onze thuisbegeleiders komt deze kennis tot bij onze cliënten.</a:t>
            </a:r>
          </a:p>
          <a:p>
            <a:pPr marL="0" indent="0" eaLnBrk="1" hangingPunct="1">
              <a:buNone/>
            </a:pPr>
            <a:endParaRPr lang="nl-BE" sz="2000" dirty="0">
              <a:latin typeface="Trebuchet MS" pitchFamily="34" charset="0"/>
            </a:endParaRPr>
          </a:p>
          <a:p>
            <a:pPr marL="0" indent="0" eaLnBrk="1" hangingPunct="1">
              <a:buNone/>
            </a:pPr>
            <a:endParaRPr lang="nl-BE" sz="1100" dirty="0" smtClean="0">
              <a:latin typeface="Trebuchet MS"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5680" y="5517232"/>
            <a:ext cx="1828320" cy="1340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11163389"/>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nl-BE" sz="3200" u="sng" dirty="0" smtClean="0"/>
              <a:t>De Vrienden van Victor </a:t>
            </a:r>
            <a:r>
              <a:rPr lang="nl-BE" sz="2000" dirty="0" smtClean="0"/>
              <a:t>(2016)</a:t>
            </a:r>
            <a:r>
              <a:rPr lang="nl-BE" sz="3200" dirty="0" smtClean="0">
                <a:latin typeface="Trebuchet MS" pitchFamily="34" charset="0"/>
              </a:rPr>
              <a:t/>
            </a:r>
            <a:br>
              <a:rPr lang="nl-BE" sz="3200" dirty="0" smtClean="0">
                <a:latin typeface="Trebuchet MS" pitchFamily="34" charset="0"/>
              </a:rPr>
            </a:br>
            <a:endParaRPr lang="nl-NL" sz="2400" dirty="0">
              <a:latin typeface="Trebuchet MS" pitchFamily="34" charset="0"/>
            </a:endParaRPr>
          </a:p>
        </p:txBody>
      </p:sp>
      <p:sp>
        <p:nvSpPr>
          <p:cNvPr id="20482" name="Rectangle 3"/>
          <p:cNvSpPr>
            <a:spLocks noGrp="1" noChangeArrowheads="1"/>
          </p:cNvSpPr>
          <p:nvPr>
            <p:ph type="body" idx="1"/>
          </p:nvPr>
        </p:nvSpPr>
        <p:spPr>
          <a:xfrm>
            <a:off x="457200" y="1556792"/>
            <a:ext cx="8229600" cy="4569371"/>
          </a:xfrm>
        </p:spPr>
        <p:txBody>
          <a:bodyPr/>
          <a:lstStyle/>
          <a:p>
            <a:pPr marL="0" indent="0" eaLnBrk="1" hangingPunct="1">
              <a:lnSpc>
                <a:spcPct val="80000"/>
              </a:lnSpc>
              <a:buNone/>
            </a:pPr>
            <a:endParaRPr lang="nl-BE" sz="2000" dirty="0" smtClean="0">
              <a:latin typeface="+mj-lt"/>
              <a:sym typeface="Wingdings" pitchFamily="2" charset="2"/>
            </a:endParaRPr>
          </a:p>
          <a:p>
            <a:pPr marL="0" indent="0" eaLnBrk="1" hangingPunct="1">
              <a:lnSpc>
                <a:spcPct val="80000"/>
              </a:lnSpc>
              <a:buNone/>
            </a:pPr>
            <a:r>
              <a:rPr lang="nl-BE" sz="2000" dirty="0">
                <a:latin typeface="+mj-lt"/>
                <a:sym typeface="Wingdings" pitchFamily="2" charset="2"/>
              </a:rPr>
              <a:t>Vzw Victor heeft door de jaren heen heel wat supporters verzameld, zeker bij de gebruikers maar ook bij anderen die op één of andere manier de dienst kennen.</a:t>
            </a:r>
          </a:p>
          <a:p>
            <a:pPr marL="0" indent="0" eaLnBrk="1" hangingPunct="1">
              <a:lnSpc>
                <a:spcPct val="80000"/>
              </a:lnSpc>
              <a:buNone/>
            </a:pPr>
            <a:r>
              <a:rPr lang="nl-BE" sz="2000" dirty="0">
                <a:latin typeface="+mj-lt"/>
                <a:sym typeface="Wingdings" pitchFamily="2" charset="2"/>
              </a:rPr>
              <a:t>De roepnaam “Vrienden van Victor” werd aangenomen.</a:t>
            </a:r>
          </a:p>
          <a:p>
            <a:pPr marL="0" indent="0" eaLnBrk="1" hangingPunct="1">
              <a:lnSpc>
                <a:spcPct val="80000"/>
              </a:lnSpc>
              <a:buNone/>
            </a:pPr>
            <a:r>
              <a:rPr lang="nl-BE" sz="2000" dirty="0">
                <a:latin typeface="+mj-lt"/>
                <a:sym typeface="Wingdings" pitchFamily="2" charset="2"/>
              </a:rPr>
              <a:t>De intenties van de Vrienden van Victor: </a:t>
            </a:r>
          </a:p>
          <a:p>
            <a:pPr eaLnBrk="1" hangingPunct="1">
              <a:lnSpc>
                <a:spcPct val="80000"/>
              </a:lnSpc>
            </a:pPr>
            <a:r>
              <a:rPr lang="nl-BE" sz="2000" dirty="0" smtClean="0">
                <a:latin typeface="+mj-lt"/>
                <a:sym typeface="Wingdings" pitchFamily="2" charset="2"/>
              </a:rPr>
              <a:t>de </a:t>
            </a:r>
            <a:r>
              <a:rPr lang="nl-BE" sz="2000" dirty="0">
                <a:latin typeface="+mj-lt"/>
                <a:sym typeface="Wingdings" pitchFamily="2" charset="2"/>
              </a:rPr>
              <a:t>dienst aanvullen met een sociaal netwerk waar enthousiaste supporters zich verenigd weten.</a:t>
            </a:r>
          </a:p>
          <a:p>
            <a:pPr eaLnBrk="1" hangingPunct="1">
              <a:lnSpc>
                <a:spcPct val="80000"/>
              </a:lnSpc>
            </a:pPr>
            <a:r>
              <a:rPr lang="nl-BE" sz="2000" dirty="0" smtClean="0">
                <a:latin typeface="+mj-lt"/>
                <a:sym typeface="Wingdings" pitchFamily="2" charset="2"/>
              </a:rPr>
              <a:t>autisme </a:t>
            </a:r>
            <a:r>
              <a:rPr lang="nl-BE" sz="2000" dirty="0">
                <a:latin typeface="+mj-lt"/>
                <a:sym typeface="Wingdings" pitchFamily="2" charset="2"/>
              </a:rPr>
              <a:t>en een goede zorg daar rond bekendmaken en uitdragen.</a:t>
            </a:r>
          </a:p>
          <a:p>
            <a:pPr eaLnBrk="1" hangingPunct="1">
              <a:lnSpc>
                <a:spcPct val="80000"/>
              </a:lnSpc>
            </a:pPr>
            <a:r>
              <a:rPr lang="nl-BE" sz="2000" dirty="0" smtClean="0">
                <a:latin typeface="+mj-lt"/>
                <a:sym typeface="Wingdings" pitchFamily="2" charset="2"/>
              </a:rPr>
              <a:t>sponsoracties </a:t>
            </a:r>
            <a:r>
              <a:rPr lang="nl-BE" sz="2000" dirty="0">
                <a:latin typeface="+mj-lt"/>
                <a:sym typeface="Wingdings" pitchFamily="2" charset="2"/>
              </a:rPr>
              <a:t>organiseren en daardoor de dienst de nodige extra financiële werkruimte geven.</a:t>
            </a:r>
          </a:p>
          <a:p>
            <a:pPr marL="0" indent="0" eaLnBrk="1" hangingPunct="1">
              <a:lnSpc>
                <a:spcPct val="80000"/>
              </a:lnSpc>
              <a:buNone/>
            </a:pPr>
            <a:endParaRPr lang="nl-BE" sz="2000" dirty="0">
              <a:latin typeface="+mj-lt"/>
              <a:sym typeface="Wingdings" pitchFamily="2" charset="2"/>
            </a:endParaRPr>
          </a:p>
          <a:p>
            <a:pPr marL="0" indent="0" eaLnBrk="1" hangingPunct="1">
              <a:lnSpc>
                <a:spcPct val="80000"/>
              </a:lnSpc>
              <a:buNone/>
            </a:pPr>
            <a:r>
              <a:rPr lang="nl-BE" sz="2000" dirty="0">
                <a:latin typeface="+mj-lt"/>
                <a:sym typeface="Wingdings" pitchFamily="2" charset="2"/>
              </a:rPr>
              <a:t>De Vrienden van Victor organiseerden in </a:t>
            </a:r>
            <a:r>
              <a:rPr lang="nl-BE" sz="2000" dirty="0" smtClean="0">
                <a:latin typeface="+mj-lt"/>
                <a:sym typeface="Wingdings" pitchFamily="2" charset="2"/>
              </a:rPr>
              <a:t>2016 </a:t>
            </a:r>
            <a:endParaRPr lang="nl-BE" sz="2000" dirty="0">
              <a:latin typeface="+mj-lt"/>
              <a:sym typeface="Wingdings" pitchFamily="2" charset="2"/>
            </a:endParaRPr>
          </a:p>
          <a:p>
            <a:pPr marL="0" indent="0" eaLnBrk="1" hangingPunct="1">
              <a:lnSpc>
                <a:spcPct val="80000"/>
              </a:lnSpc>
              <a:buNone/>
            </a:pPr>
            <a:r>
              <a:rPr lang="nl-BE" sz="2000" dirty="0">
                <a:latin typeface="+mj-lt"/>
                <a:sym typeface="Wingdings" pitchFamily="2" charset="2"/>
              </a:rPr>
              <a:t>twee belangrijke acties: </a:t>
            </a:r>
          </a:p>
          <a:p>
            <a:pPr eaLnBrk="1" hangingPunct="1">
              <a:lnSpc>
                <a:spcPct val="80000"/>
              </a:lnSpc>
            </a:pPr>
            <a:r>
              <a:rPr lang="nl-BE" sz="2000" dirty="0" smtClean="0">
                <a:latin typeface="+mj-lt"/>
                <a:sym typeface="Wingdings" pitchFamily="2" charset="2"/>
              </a:rPr>
              <a:t>Concert van de Broers Sercu</a:t>
            </a:r>
            <a:endParaRPr lang="nl-BE" sz="2000" dirty="0">
              <a:latin typeface="+mj-lt"/>
              <a:sym typeface="Wingdings" pitchFamily="2" charset="2"/>
            </a:endParaRPr>
          </a:p>
          <a:p>
            <a:pPr eaLnBrk="1" hangingPunct="1">
              <a:lnSpc>
                <a:spcPct val="80000"/>
              </a:lnSpc>
            </a:pPr>
            <a:r>
              <a:rPr lang="nl-BE" sz="2000" dirty="0" err="1">
                <a:latin typeface="+mj-lt"/>
                <a:sym typeface="Wingdings" pitchFamily="2" charset="2"/>
              </a:rPr>
              <a:t>Quiztor</a:t>
            </a:r>
            <a:r>
              <a:rPr lang="nl-BE" sz="2000" dirty="0">
                <a:latin typeface="+mj-lt"/>
                <a:sym typeface="Wingdings" pitchFamily="2" charset="2"/>
              </a:rPr>
              <a:t> </a:t>
            </a:r>
            <a:r>
              <a:rPr lang="nl-BE" sz="2000" dirty="0" smtClean="0">
                <a:latin typeface="+mj-lt"/>
                <a:sym typeface="Wingdings" pitchFamily="2" charset="2"/>
              </a:rPr>
              <a:t>IV</a:t>
            </a:r>
            <a:endParaRPr lang="nl-BE" sz="2000" dirty="0">
              <a:latin typeface="+mj-lt"/>
              <a:sym typeface="Wingdings" pitchFamily="2" charset="2"/>
            </a:endParaRPr>
          </a:p>
          <a:p>
            <a:pPr eaLnBrk="1" hangingPunct="1">
              <a:lnSpc>
                <a:spcPct val="80000"/>
              </a:lnSpc>
            </a:pPr>
            <a:endParaRPr lang="nl-BE" sz="1800" dirty="0">
              <a:latin typeface="Trebuchet MS" pitchFamily="34" charset="0"/>
              <a:sym typeface="Wingdings" pitchFamily="2" charset="2"/>
            </a:endParaRPr>
          </a:p>
        </p:txBody>
      </p:sp>
      <p:pic>
        <p:nvPicPr>
          <p:cNvPr id="2" name="Afbeelding 1"/>
          <p:cNvPicPr>
            <a:picLocks noChangeAspect="1"/>
          </p:cNvPicPr>
          <p:nvPr/>
        </p:nvPicPr>
        <p:blipFill>
          <a:blip r:embed="rId3"/>
          <a:stretch>
            <a:fillRect/>
          </a:stretch>
        </p:blipFill>
        <p:spPr>
          <a:xfrm>
            <a:off x="7441385" y="4437112"/>
            <a:ext cx="1700715" cy="2420888"/>
          </a:xfrm>
          <a:prstGeom prst="rect">
            <a:avLst/>
          </a:prstGeom>
        </p:spPr>
      </p:pic>
    </p:spTree>
    <p:extLst>
      <p:ext uri="{BB962C8B-B14F-4D97-AF65-F5344CB8AC3E}">
        <p14:creationId xmlns:p14="http://schemas.microsoft.com/office/powerpoint/2010/main" val="412509256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nl-BE" sz="3200" u="sng" dirty="0" smtClean="0">
                <a:solidFill>
                  <a:schemeClr val="tx1"/>
                </a:solidFill>
              </a:rPr>
              <a:t>Medewerkers</a:t>
            </a:r>
            <a:r>
              <a:rPr lang="nl-BE" sz="4000" u="sng" dirty="0" smtClean="0">
                <a:solidFill>
                  <a:schemeClr val="tx1"/>
                </a:solidFill>
              </a:rPr>
              <a:t/>
            </a:r>
            <a:br>
              <a:rPr lang="nl-BE" sz="4000" u="sng" dirty="0" smtClean="0">
                <a:solidFill>
                  <a:schemeClr val="tx1"/>
                </a:solidFill>
              </a:rPr>
            </a:br>
            <a:r>
              <a:rPr lang="nl-BE" sz="2000" u="sng" dirty="0" smtClean="0">
                <a:solidFill>
                  <a:schemeClr val="tx1"/>
                </a:solidFill>
              </a:rPr>
              <a:t>op 31/12/2016</a:t>
            </a:r>
            <a:endParaRPr lang="nl-NL" sz="5400" u="sng" dirty="0" smtClean="0">
              <a:solidFill>
                <a:schemeClr val="tx1"/>
              </a:solidFill>
            </a:endParaRPr>
          </a:p>
        </p:txBody>
      </p:sp>
      <p:sp>
        <p:nvSpPr>
          <p:cNvPr id="21506" name="Rectangle 3"/>
          <p:cNvSpPr>
            <a:spLocks noGrp="1" noChangeArrowheads="1"/>
          </p:cNvSpPr>
          <p:nvPr>
            <p:ph type="body" idx="1"/>
          </p:nvPr>
        </p:nvSpPr>
        <p:spPr/>
        <p:txBody>
          <a:bodyPr/>
          <a:lstStyle/>
          <a:p>
            <a:pPr eaLnBrk="1" hangingPunct="1">
              <a:lnSpc>
                <a:spcPct val="90000"/>
              </a:lnSpc>
            </a:pPr>
            <a:endParaRPr lang="nl-BE" sz="2800" dirty="0" smtClean="0">
              <a:latin typeface="+mj-lt"/>
            </a:endParaRPr>
          </a:p>
          <a:p>
            <a:pPr>
              <a:lnSpc>
                <a:spcPct val="90000"/>
              </a:lnSpc>
            </a:pPr>
            <a:r>
              <a:rPr lang="nl-BE" altLang="nl-BE" sz="2000" dirty="0">
                <a:solidFill>
                  <a:schemeClr val="accent4"/>
                </a:solidFill>
                <a:latin typeface="+mj-lt"/>
              </a:rPr>
              <a:t>1 directeur </a:t>
            </a:r>
          </a:p>
          <a:p>
            <a:pPr>
              <a:lnSpc>
                <a:spcPct val="90000"/>
              </a:lnSpc>
            </a:pPr>
            <a:r>
              <a:rPr lang="nl-BE" altLang="nl-BE" sz="2000" dirty="0">
                <a:solidFill>
                  <a:schemeClr val="accent4"/>
                </a:solidFill>
                <a:latin typeface="+mj-lt"/>
              </a:rPr>
              <a:t>2</a:t>
            </a:r>
            <a:r>
              <a:rPr lang="nl-BE" altLang="nl-BE" sz="2000" dirty="0" smtClean="0">
                <a:solidFill>
                  <a:schemeClr val="accent4"/>
                </a:solidFill>
                <a:latin typeface="+mj-lt"/>
              </a:rPr>
              <a:t> </a:t>
            </a:r>
            <a:r>
              <a:rPr lang="nl-BE" altLang="nl-BE" sz="2000" dirty="0">
                <a:solidFill>
                  <a:schemeClr val="accent4"/>
                </a:solidFill>
                <a:latin typeface="+mj-lt"/>
              </a:rPr>
              <a:t>administratieve krachten </a:t>
            </a:r>
          </a:p>
          <a:p>
            <a:pPr>
              <a:lnSpc>
                <a:spcPct val="90000"/>
              </a:lnSpc>
            </a:pPr>
            <a:r>
              <a:rPr lang="nl-BE" altLang="nl-BE" sz="2000" dirty="0" smtClean="0">
                <a:solidFill>
                  <a:schemeClr val="accent4"/>
                </a:solidFill>
                <a:latin typeface="+mj-lt"/>
              </a:rPr>
              <a:t>1 </a:t>
            </a:r>
            <a:r>
              <a:rPr lang="nl-BE" altLang="nl-BE" sz="2000" dirty="0">
                <a:solidFill>
                  <a:schemeClr val="accent4"/>
                </a:solidFill>
                <a:latin typeface="+mj-lt"/>
              </a:rPr>
              <a:t>boekhoudster/personeelsverantwoordelijke</a:t>
            </a:r>
          </a:p>
          <a:p>
            <a:pPr>
              <a:lnSpc>
                <a:spcPct val="90000"/>
              </a:lnSpc>
            </a:pPr>
            <a:r>
              <a:rPr lang="nl-BE" altLang="nl-BE" sz="2000" dirty="0">
                <a:solidFill>
                  <a:schemeClr val="accent4"/>
                </a:solidFill>
                <a:latin typeface="+mj-lt"/>
              </a:rPr>
              <a:t>1 contactpersoon zorgregie</a:t>
            </a:r>
          </a:p>
          <a:p>
            <a:pPr>
              <a:lnSpc>
                <a:spcPct val="90000"/>
              </a:lnSpc>
            </a:pPr>
            <a:r>
              <a:rPr lang="nl-BE" altLang="nl-BE" sz="2000" dirty="0" smtClean="0">
                <a:solidFill>
                  <a:schemeClr val="accent4"/>
                </a:solidFill>
                <a:latin typeface="+mj-lt"/>
              </a:rPr>
              <a:t>1 </a:t>
            </a:r>
            <a:r>
              <a:rPr lang="nl-BE" altLang="nl-BE" sz="2000" dirty="0" err="1">
                <a:solidFill>
                  <a:schemeClr val="accent4"/>
                </a:solidFill>
                <a:latin typeface="+mj-lt"/>
              </a:rPr>
              <a:t>ICT’er</a:t>
            </a:r>
            <a:endParaRPr lang="nl-BE" altLang="nl-BE" sz="2000" dirty="0">
              <a:solidFill>
                <a:schemeClr val="accent4"/>
              </a:solidFill>
              <a:latin typeface="+mj-lt"/>
            </a:endParaRPr>
          </a:p>
          <a:p>
            <a:pPr>
              <a:lnSpc>
                <a:spcPct val="90000"/>
              </a:lnSpc>
            </a:pPr>
            <a:r>
              <a:rPr lang="nl-BE" altLang="nl-BE" sz="2000" dirty="0">
                <a:solidFill>
                  <a:schemeClr val="accent4"/>
                </a:solidFill>
                <a:latin typeface="+mj-lt"/>
              </a:rPr>
              <a:t>4 thuisbegeleiders </a:t>
            </a:r>
            <a:r>
              <a:rPr lang="nl-BE" altLang="nl-BE" sz="2000" dirty="0" err="1" smtClean="0">
                <a:solidFill>
                  <a:schemeClr val="accent4"/>
                </a:solidFill>
                <a:latin typeface="+mj-lt"/>
              </a:rPr>
              <a:t>vroegbegeleiding</a:t>
            </a:r>
            <a:endParaRPr lang="nl-BE" altLang="nl-BE" sz="2000" dirty="0">
              <a:solidFill>
                <a:schemeClr val="accent4"/>
              </a:solidFill>
              <a:latin typeface="+mj-lt"/>
            </a:endParaRPr>
          </a:p>
          <a:p>
            <a:pPr>
              <a:lnSpc>
                <a:spcPct val="90000"/>
              </a:lnSpc>
            </a:pPr>
            <a:r>
              <a:rPr lang="nl-BE" altLang="nl-BE" sz="2000" dirty="0">
                <a:solidFill>
                  <a:schemeClr val="accent4"/>
                </a:solidFill>
                <a:latin typeface="+mj-lt"/>
              </a:rPr>
              <a:t>6 thuisbegeleiders kinderwerking</a:t>
            </a:r>
          </a:p>
          <a:p>
            <a:pPr>
              <a:lnSpc>
                <a:spcPct val="90000"/>
              </a:lnSpc>
            </a:pPr>
            <a:r>
              <a:rPr lang="nl-BE" altLang="nl-BE" sz="2000" dirty="0">
                <a:solidFill>
                  <a:schemeClr val="accent4"/>
                </a:solidFill>
                <a:latin typeface="+mj-lt"/>
              </a:rPr>
              <a:t>5 thuisbegeleiders adolescentenwerking</a:t>
            </a:r>
          </a:p>
          <a:p>
            <a:pPr>
              <a:lnSpc>
                <a:spcPct val="90000"/>
              </a:lnSpc>
            </a:pPr>
            <a:r>
              <a:rPr lang="nl-BE" altLang="nl-BE" sz="2000" dirty="0">
                <a:solidFill>
                  <a:schemeClr val="accent4"/>
                </a:solidFill>
                <a:latin typeface="+mj-lt"/>
              </a:rPr>
              <a:t>4 thuisbegeleiders volwassenenwerking</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nl-BE" sz="3200" u="sng" dirty="0" smtClean="0"/>
              <a:t>Samenwerking TB autisme</a:t>
            </a:r>
            <a:r>
              <a:rPr lang="nl-BE" sz="3200" dirty="0" smtClean="0">
                <a:latin typeface="Trebuchet MS" pitchFamily="34" charset="0"/>
              </a:rPr>
              <a:t/>
            </a:r>
            <a:br>
              <a:rPr lang="nl-BE" sz="3200" dirty="0" smtClean="0">
                <a:latin typeface="Trebuchet MS" pitchFamily="34" charset="0"/>
              </a:rPr>
            </a:br>
            <a:endParaRPr lang="nl-NL" sz="2400" dirty="0">
              <a:latin typeface="Trebuchet MS" pitchFamily="34" charset="0"/>
            </a:endParaRPr>
          </a:p>
        </p:txBody>
      </p:sp>
      <p:sp>
        <p:nvSpPr>
          <p:cNvPr id="20482" name="Rectangle 3"/>
          <p:cNvSpPr>
            <a:spLocks noGrp="1" noChangeArrowheads="1"/>
          </p:cNvSpPr>
          <p:nvPr>
            <p:ph type="body" idx="1"/>
          </p:nvPr>
        </p:nvSpPr>
        <p:spPr>
          <a:xfrm>
            <a:off x="457200" y="1988840"/>
            <a:ext cx="8229600" cy="4137323"/>
          </a:xfrm>
        </p:spPr>
        <p:txBody>
          <a:bodyPr/>
          <a:lstStyle/>
          <a:p>
            <a:pPr marL="0" indent="0" eaLnBrk="1" hangingPunct="1">
              <a:lnSpc>
                <a:spcPct val="80000"/>
              </a:lnSpc>
              <a:buNone/>
            </a:pPr>
            <a:r>
              <a:rPr lang="nl-BE" sz="2200" dirty="0" smtClean="0">
                <a:latin typeface="+mj-lt"/>
                <a:sym typeface="Wingdings" pitchFamily="2" charset="2"/>
              </a:rPr>
              <a:t>De VAPH-erkende Vlaamse thuisbegeleidingsdiensten autisme hebben een gemeenschappelijke geschiedenis en behouden die in heden en toekomst door een nauwe samenwerking.</a:t>
            </a:r>
          </a:p>
          <a:p>
            <a:pPr marL="0" indent="0" eaLnBrk="1" hangingPunct="1">
              <a:lnSpc>
                <a:spcPct val="80000"/>
              </a:lnSpc>
              <a:buNone/>
            </a:pPr>
            <a:endParaRPr lang="nl-BE" sz="2200" dirty="0" smtClean="0">
              <a:latin typeface="+mj-lt"/>
              <a:sym typeface="Wingdings" pitchFamily="2" charset="2"/>
            </a:endParaRPr>
          </a:p>
          <a:p>
            <a:pPr marL="0" indent="0" eaLnBrk="1" hangingPunct="1">
              <a:lnSpc>
                <a:spcPct val="80000"/>
              </a:lnSpc>
              <a:buNone/>
            </a:pPr>
            <a:r>
              <a:rPr lang="nl-BE" sz="2200" dirty="0" smtClean="0">
                <a:latin typeface="+mj-lt"/>
                <a:sym typeface="Wingdings" pitchFamily="2" charset="2"/>
              </a:rPr>
              <a:t>De thuisbegeleidingsdiensten autisme tonen zich als betrouwbare partners in de vernieuwingsoperaties die bezig zijn.</a:t>
            </a:r>
          </a:p>
          <a:p>
            <a:pPr marL="0" indent="0" eaLnBrk="1" hangingPunct="1">
              <a:lnSpc>
                <a:spcPct val="80000"/>
              </a:lnSpc>
              <a:buNone/>
            </a:pPr>
            <a:endParaRPr lang="nl-BE" sz="2200" dirty="0">
              <a:latin typeface="+mj-lt"/>
              <a:sym typeface="Wingdings" pitchFamily="2" charset="2"/>
            </a:endParaRPr>
          </a:p>
          <a:p>
            <a:pPr marL="0" indent="0" eaLnBrk="1" hangingPunct="1">
              <a:lnSpc>
                <a:spcPct val="80000"/>
              </a:lnSpc>
              <a:buNone/>
            </a:pPr>
            <a:r>
              <a:rPr lang="nl-BE" sz="2200" dirty="0" smtClean="0">
                <a:latin typeface="+mj-lt"/>
                <a:sym typeface="Wingdings" pitchFamily="2" charset="2"/>
              </a:rPr>
              <a:t>In 2016 rijpten de geesten om nog nauwer te gaan samenwerken in de toekomst.</a:t>
            </a:r>
          </a:p>
          <a:p>
            <a:pPr marL="0" indent="0" eaLnBrk="1" hangingPunct="1">
              <a:lnSpc>
                <a:spcPct val="80000"/>
              </a:lnSpc>
              <a:buNone/>
            </a:pPr>
            <a:endParaRPr lang="nl-BE" sz="2200" dirty="0">
              <a:latin typeface="+mj-lt"/>
              <a:sym typeface="Wingdings" pitchFamily="2" charset="2"/>
            </a:endParaRPr>
          </a:p>
          <a:p>
            <a:pPr marL="0" indent="0" eaLnBrk="1" hangingPunct="1">
              <a:lnSpc>
                <a:spcPct val="80000"/>
              </a:lnSpc>
              <a:buNone/>
            </a:pPr>
            <a:r>
              <a:rPr lang="nl-BE" sz="2200" dirty="0" smtClean="0">
                <a:latin typeface="+mj-lt"/>
                <a:sym typeface="Wingdings" pitchFamily="2" charset="2"/>
              </a:rPr>
              <a:t>Meer hierover in het jaarverslag van 2017!</a:t>
            </a:r>
          </a:p>
        </p:txBody>
      </p:sp>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667" t="38741" r="83333" b="41704"/>
          <a:stretch/>
        </p:blipFill>
        <p:spPr bwMode="auto">
          <a:xfrm>
            <a:off x="6660232" y="4893768"/>
            <a:ext cx="2483768" cy="19515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416628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nl-BE" sz="3200" u="sng" dirty="0" smtClean="0"/>
              <a:t>Gebruikerstevredenheid</a:t>
            </a:r>
            <a:r>
              <a:rPr lang="nl-BE" sz="3200" dirty="0" smtClean="0"/>
              <a:t> </a:t>
            </a:r>
            <a:r>
              <a:rPr lang="nl-BE" sz="2000" dirty="0" smtClean="0"/>
              <a:t>(2016)</a:t>
            </a:r>
            <a:r>
              <a:rPr lang="nl-BE" sz="3200" dirty="0" smtClean="0">
                <a:latin typeface="Trebuchet MS" pitchFamily="34" charset="0"/>
              </a:rPr>
              <a:t/>
            </a:r>
            <a:br>
              <a:rPr lang="nl-BE" sz="3200" dirty="0" smtClean="0">
                <a:latin typeface="Trebuchet MS" pitchFamily="34" charset="0"/>
              </a:rPr>
            </a:br>
            <a:endParaRPr lang="nl-NL" sz="2400" dirty="0">
              <a:latin typeface="Trebuchet MS" pitchFamily="34" charset="0"/>
            </a:endParaRPr>
          </a:p>
        </p:txBody>
      </p:sp>
      <p:sp>
        <p:nvSpPr>
          <p:cNvPr id="20482" name="Rectangle 3"/>
          <p:cNvSpPr>
            <a:spLocks noGrp="1" noChangeArrowheads="1"/>
          </p:cNvSpPr>
          <p:nvPr>
            <p:ph type="body" idx="1"/>
          </p:nvPr>
        </p:nvSpPr>
        <p:spPr>
          <a:xfrm>
            <a:off x="457200" y="1772816"/>
            <a:ext cx="8229600" cy="4353347"/>
          </a:xfrm>
        </p:spPr>
        <p:txBody>
          <a:bodyPr/>
          <a:lstStyle/>
          <a:p>
            <a:pPr marL="0" indent="0" eaLnBrk="1" hangingPunct="1">
              <a:lnSpc>
                <a:spcPct val="80000"/>
              </a:lnSpc>
              <a:buNone/>
            </a:pPr>
            <a:endParaRPr lang="nl-BE" sz="2200" dirty="0" smtClean="0">
              <a:latin typeface="+mj-lt"/>
              <a:sym typeface="Wingdings" pitchFamily="2" charset="2"/>
            </a:endParaRPr>
          </a:p>
          <a:p>
            <a:pPr marL="0" indent="0" eaLnBrk="1" hangingPunct="1">
              <a:lnSpc>
                <a:spcPct val="80000"/>
              </a:lnSpc>
              <a:buNone/>
            </a:pPr>
            <a:r>
              <a:rPr lang="nl-BE" sz="2200" dirty="0" smtClean="0">
                <a:latin typeface="+mj-lt"/>
                <a:sym typeface="Wingdings" pitchFamily="2" charset="2"/>
              </a:rPr>
              <a:t>Al onze gezinnen krijgen de kans de thuisbegeleiding te evalueren: </a:t>
            </a:r>
          </a:p>
          <a:p>
            <a:pPr eaLnBrk="1" hangingPunct="1">
              <a:lnSpc>
                <a:spcPct val="80000"/>
              </a:lnSpc>
            </a:pPr>
            <a:r>
              <a:rPr lang="nl-BE" sz="2000" dirty="0" smtClean="0">
                <a:latin typeface="+mj-lt"/>
                <a:sym typeface="Wingdings" pitchFamily="2" charset="2"/>
              </a:rPr>
              <a:t>Vooreerst heeft elke thuisbegeleider permanent aandacht voor de tevredenheid van de gebruiker.</a:t>
            </a:r>
          </a:p>
          <a:p>
            <a:pPr eaLnBrk="1" hangingPunct="1">
              <a:lnSpc>
                <a:spcPct val="80000"/>
              </a:lnSpc>
            </a:pPr>
            <a:r>
              <a:rPr lang="nl-BE" sz="2000" dirty="0" smtClean="0">
                <a:latin typeface="+mj-lt"/>
                <a:sym typeface="Wingdings" pitchFamily="2" charset="2"/>
              </a:rPr>
              <a:t>Na het beëindigen van de thuisbegeleiding volgt een formele evaluatie met een vragenlijst die online ingevuld kan worden.</a:t>
            </a:r>
          </a:p>
          <a:p>
            <a:pPr marL="0" indent="0" eaLnBrk="1" hangingPunct="1">
              <a:lnSpc>
                <a:spcPct val="80000"/>
              </a:lnSpc>
              <a:buNone/>
            </a:pPr>
            <a:endParaRPr lang="nl-BE" sz="2200" dirty="0" smtClean="0">
              <a:latin typeface="+mj-lt"/>
              <a:sym typeface="Wingdings" pitchFamily="2" charset="2"/>
            </a:endParaRPr>
          </a:p>
          <a:p>
            <a:pPr marL="0" indent="0" eaLnBrk="1" hangingPunct="1">
              <a:lnSpc>
                <a:spcPct val="80000"/>
              </a:lnSpc>
              <a:buNone/>
            </a:pPr>
            <a:r>
              <a:rPr lang="nl-BE" sz="2200" dirty="0" smtClean="0">
                <a:latin typeface="+mj-lt"/>
                <a:sym typeface="Wingdings" pitchFamily="2" charset="2"/>
              </a:rPr>
              <a:t>De resultaten worden om de twee jaar verwerkt tot een tevredenheidsrapport. </a:t>
            </a:r>
          </a:p>
          <a:p>
            <a:pPr marL="0" indent="0" eaLnBrk="1" hangingPunct="1">
              <a:lnSpc>
                <a:spcPct val="80000"/>
              </a:lnSpc>
              <a:buNone/>
            </a:pPr>
            <a:endParaRPr lang="nl-BE" sz="2200" dirty="0" smtClean="0">
              <a:latin typeface="+mj-lt"/>
              <a:sym typeface="Wingdings" pitchFamily="2" charset="2"/>
            </a:endParaRPr>
          </a:p>
          <a:p>
            <a:pPr marL="0" indent="0" eaLnBrk="1" hangingPunct="1">
              <a:lnSpc>
                <a:spcPct val="80000"/>
              </a:lnSpc>
              <a:buNone/>
            </a:pPr>
            <a:r>
              <a:rPr lang="nl-BE" sz="2200" dirty="0" smtClean="0">
                <a:latin typeface="+mj-lt"/>
                <a:sym typeface="Wingdings" pitchFamily="2" charset="2"/>
              </a:rPr>
              <a:t>De volgende verwerking is gepland in 2017.</a:t>
            </a:r>
          </a:p>
          <a:p>
            <a:pPr marL="0" indent="0" eaLnBrk="1" hangingPunct="1">
              <a:lnSpc>
                <a:spcPct val="80000"/>
              </a:lnSpc>
              <a:buNone/>
            </a:pPr>
            <a:endParaRPr lang="nl-BE" sz="2200" dirty="0" smtClean="0">
              <a:latin typeface="Trebuchet MS" pitchFamily="34" charset="0"/>
              <a:sym typeface="Wingdings" pitchFamily="2" charset="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6784" y="5167312"/>
            <a:ext cx="2705100" cy="169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4166283"/>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rotWithShape="1">
          <a:blip r:embed="rId3"/>
          <a:srcRect r="-406" b="46207"/>
          <a:stretch/>
        </p:blipFill>
        <p:spPr>
          <a:xfrm>
            <a:off x="4211960" y="0"/>
            <a:ext cx="4932040" cy="1987600"/>
          </a:xfrm>
          <a:prstGeom prst="rect">
            <a:avLst/>
          </a:prstGeom>
        </p:spPr>
      </p:pic>
      <p:sp>
        <p:nvSpPr>
          <p:cNvPr id="20481" name="Rectangle 2"/>
          <p:cNvSpPr>
            <a:spLocks noGrp="1" noChangeArrowheads="1"/>
          </p:cNvSpPr>
          <p:nvPr>
            <p:ph type="title"/>
          </p:nvPr>
        </p:nvSpPr>
        <p:spPr/>
        <p:txBody>
          <a:bodyPr/>
          <a:lstStyle/>
          <a:p>
            <a:pPr algn="l" eaLnBrk="1" hangingPunct="1"/>
            <a:r>
              <a:rPr lang="nl-BE" sz="3200" dirty="0">
                <a:latin typeface="Trebuchet MS" pitchFamily="34" charset="0"/>
              </a:rPr>
              <a:t>	</a:t>
            </a:r>
            <a:r>
              <a:rPr lang="nl-BE" sz="3200" u="sng" dirty="0" err="1" smtClean="0"/>
              <a:t>Symbaloo</a:t>
            </a:r>
            <a:r>
              <a:rPr lang="nl-BE" sz="3200" dirty="0" smtClean="0">
                <a:latin typeface="Trebuchet MS" pitchFamily="34" charset="0"/>
              </a:rPr>
              <a:t/>
            </a:r>
            <a:br>
              <a:rPr lang="nl-BE" sz="3200" dirty="0" smtClean="0">
                <a:latin typeface="Trebuchet MS" pitchFamily="34" charset="0"/>
              </a:rPr>
            </a:br>
            <a:endParaRPr lang="nl-NL" sz="2400" dirty="0">
              <a:latin typeface="Trebuchet MS" pitchFamily="34" charset="0"/>
            </a:endParaRPr>
          </a:p>
        </p:txBody>
      </p:sp>
      <p:sp>
        <p:nvSpPr>
          <p:cNvPr id="20482" name="Rectangle 3"/>
          <p:cNvSpPr>
            <a:spLocks noGrp="1" noChangeArrowheads="1"/>
          </p:cNvSpPr>
          <p:nvPr>
            <p:ph type="body" idx="1"/>
          </p:nvPr>
        </p:nvSpPr>
        <p:spPr>
          <a:xfrm>
            <a:off x="457200" y="1772816"/>
            <a:ext cx="8229600" cy="4353347"/>
          </a:xfrm>
        </p:spPr>
        <p:txBody>
          <a:bodyPr/>
          <a:lstStyle/>
          <a:p>
            <a:pPr marL="0" indent="0" eaLnBrk="1" hangingPunct="1">
              <a:lnSpc>
                <a:spcPct val="80000"/>
              </a:lnSpc>
              <a:buNone/>
            </a:pPr>
            <a:endParaRPr lang="nl-BE" sz="2200" dirty="0" smtClean="0">
              <a:latin typeface="+mj-lt"/>
              <a:sym typeface="Wingdings" pitchFamily="2" charset="2"/>
            </a:endParaRPr>
          </a:p>
          <a:p>
            <a:pPr marL="0" indent="0" eaLnBrk="1" hangingPunct="1">
              <a:lnSpc>
                <a:spcPct val="80000"/>
              </a:lnSpc>
              <a:buNone/>
            </a:pPr>
            <a:r>
              <a:rPr lang="nl-BE" sz="2200" dirty="0" err="1">
                <a:latin typeface="+mj-lt"/>
                <a:sym typeface="Wingdings" pitchFamily="2" charset="2"/>
              </a:rPr>
              <a:t>Symbaloo</a:t>
            </a:r>
            <a:r>
              <a:rPr lang="nl-BE" sz="2200" dirty="0">
                <a:latin typeface="+mj-lt"/>
                <a:sym typeface="Wingdings" pitchFamily="2" charset="2"/>
              </a:rPr>
              <a:t> is een gratis webapplicatie waarmee websites geordend kunnen worden in de vorm van een verzameling tegeltjes waarbij elk tegeltje een link is naar een webpagina. </a:t>
            </a:r>
            <a:endParaRPr lang="nl-BE" sz="2200" dirty="0" smtClean="0">
              <a:latin typeface="+mj-lt"/>
              <a:sym typeface="Wingdings" pitchFamily="2" charset="2"/>
            </a:endParaRPr>
          </a:p>
          <a:p>
            <a:pPr marL="0" indent="0" eaLnBrk="1" hangingPunct="1">
              <a:lnSpc>
                <a:spcPct val="80000"/>
              </a:lnSpc>
              <a:buNone/>
            </a:pPr>
            <a:endParaRPr lang="nl-BE" sz="2200" dirty="0">
              <a:latin typeface="+mj-lt"/>
              <a:sym typeface="Wingdings" pitchFamily="2" charset="2"/>
            </a:endParaRPr>
          </a:p>
          <a:p>
            <a:pPr marL="0" indent="0" eaLnBrk="1" hangingPunct="1">
              <a:lnSpc>
                <a:spcPct val="80000"/>
              </a:lnSpc>
              <a:buNone/>
            </a:pPr>
            <a:r>
              <a:rPr lang="nl-BE" sz="2200" dirty="0" smtClean="0">
                <a:latin typeface="+mj-lt"/>
                <a:sym typeface="Wingdings" pitchFamily="2" charset="2"/>
              </a:rPr>
              <a:t>Dankzij de financiële steun van BOSS-</a:t>
            </a:r>
            <a:r>
              <a:rPr lang="nl-BE" sz="2200" dirty="0" err="1" smtClean="0">
                <a:latin typeface="+mj-lt"/>
                <a:sym typeface="Wingdings" pitchFamily="2" charset="2"/>
              </a:rPr>
              <a:t>paints</a:t>
            </a:r>
            <a:r>
              <a:rPr lang="nl-BE" sz="2200" dirty="0" smtClean="0">
                <a:latin typeface="+mj-lt"/>
                <a:sym typeface="Wingdings" pitchFamily="2" charset="2"/>
              </a:rPr>
              <a:t> konden we tijd vrijmaken om een </a:t>
            </a:r>
            <a:r>
              <a:rPr lang="nl-BE" sz="2200" dirty="0" err="1" smtClean="0">
                <a:latin typeface="+mj-lt"/>
                <a:sym typeface="Wingdings" pitchFamily="2" charset="2"/>
              </a:rPr>
              <a:t>Symbaloo</a:t>
            </a:r>
            <a:r>
              <a:rPr lang="nl-BE" sz="2200" dirty="0" smtClean="0">
                <a:latin typeface="+mj-lt"/>
                <a:sym typeface="Wingdings" pitchFamily="2" charset="2"/>
              </a:rPr>
              <a:t> te maken voor vzw Victor. Inmiddels hebben we al een pagina met: </a:t>
            </a:r>
          </a:p>
          <a:p>
            <a:pPr eaLnBrk="1" hangingPunct="1">
              <a:lnSpc>
                <a:spcPct val="80000"/>
              </a:lnSpc>
              <a:buFontTx/>
              <a:buChar char="-"/>
            </a:pPr>
            <a:r>
              <a:rPr lang="nl-BE" sz="2000" dirty="0">
                <a:latin typeface="+mj-lt"/>
                <a:sym typeface="Wingdings" pitchFamily="2" charset="2"/>
              </a:rPr>
              <a:t>info rond premies en </a:t>
            </a:r>
            <a:r>
              <a:rPr lang="nl-BE" sz="2000" dirty="0" smtClean="0">
                <a:latin typeface="+mj-lt"/>
                <a:sym typeface="Wingdings" pitchFamily="2" charset="2"/>
              </a:rPr>
              <a:t>tegemoetkoming</a:t>
            </a:r>
          </a:p>
          <a:p>
            <a:pPr eaLnBrk="1" hangingPunct="1">
              <a:lnSpc>
                <a:spcPct val="80000"/>
              </a:lnSpc>
              <a:buFontTx/>
              <a:buChar char="-"/>
            </a:pPr>
            <a:r>
              <a:rPr lang="nl-BE" sz="2000" dirty="0" smtClean="0">
                <a:latin typeface="+mj-lt"/>
                <a:sym typeface="Wingdings" pitchFamily="2" charset="2"/>
              </a:rPr>
              <a:t>organisaties uit het hulpverleningscircuit</a:t>
            </a:r>
          </a:p>
          <a:p>
            <a:pPr eaLnBrk="1" hangingPunct="1">
              <a:lnSpc>
                <a:spcPct val="80000"/>
              </a:lnSpc>
              <a:buFontTx/>
              <a:buChar char="-"/>
            </a:pPr>
            <a:r>
              <a:rPr lang="nl-BE" sz="2000" dirty="0">
                <a:latin typeface="+mj-lt"/>
                <a:sym typeface="Wingdings" pitchFamily="2" charset="2"/>
              </a:rPr>
              <a:t>s</a:t>
            </a:r>
            <a:r>
              <a:rPr lang="nl-BE" sz="2000" dirty="0" smtClean="0">
                <a:latin typeface="+mj-lt"/>
                <a:sym typeface="Wingdings" pitchFamily="2" charset="2"/>
              </a:rPr>
              <a:t>cholen </a:t>
            </a:r>
            <a:r>
              <a:rPr lang="nl-BE" sz="2000" dirty="0" err="1" smtClean="0">
                <a:latin typeface="+mj-lt"/>
                <a:sym typeface="Wingdings" pitchFamily="2" charset="2"/>
              </a:rPr>
              <a:t>BuBaO</a:t>
            </a:r>
            <a:r>
              <a:rPr lang="nl-BE" sz="2000" dirty="0" smtClean="0">
                <a:latin typeface="+mj-lt"/>
                <a:sym typeface="Wingdings" pitchFamily="2" charset="2"/>
              </a:rPr>
              <a:t> en </a:t>
            </a:r>
            <a:r>
              <a:rPr lang="nl-BE" sz="2000" dirty="0" err="1" smtClean="0">
                <a:latin typeface="+mj-lt"/>
                <a:sym typeface="Wingdings" pitchFamily="2" charset="2"/>
              </a:rPr>
              <a:t>BuSO</a:t>
            </a:r>
            <a:r>
              <a:rPr lang="nl-BE" sz="2000" dirty="0" smtClean="0">
                <a:latin typeface="+mj-lt"/>
                <a:sym typeface="Wingdings" pitchFamily="2" charset="2"/>
              </a:rPr>
              <a:t> Type 9 West-Vlaanderen</a:t>
            </a:r>
          </a:p>
          <a:p>
            <a:pPr eaLnBrk="1" hangingPunct="1">
              <a:lnSpc>
                <a:spcPct val="80000"/>
              </a:lnSpc>
              <a:buFontTx/>
              <a:buChar char="-"/>
            </a:pPr>
            <a:r>
              <a:rPr lang="nl-BE" sz="2000" dirty="0" smtClean="0">
                <a:latin typeface="+mj-lt"/>
                <a:sym typeface="Wingdings" pitchFamily="2" charset="2"/>
              </a:rPr>
              <a:t>info rond computers en gamen</a:t>
            </a:r>
          </a:p>
          <a:p>
            <a:pPr eaLnBrk="1" hangingPunct="1">
              <a:lnSpc>
                <a:spcPct val="80000"/>
              </a:lnSpc>
              <a:buFontTx/>
              <a:buChar char="-"/>
            </a:pPr>
            <a:r>
              <a:rPr lang="nl-BE" sz="2000" dirty="0" smtClean="0">
                <a:latin typeface="+mj-lt"/>
                <a:sym typeface="Wingdings" pitchFamily="2" charset="2"/>
              </a:rPr>
              <a:t>educatieve apps</a:t>
            </a:r>
          </a:p>
          <a:p>
            <a:pPr marL="0" indent="0" eaLnBrk="1" hangingPunct="1">
              <a:lnSpc>
                <a:spcPct val="80000"/>
              </a:lnSpc>
              <a:buNone/>
            </a:pPr>
            <a:endParaRPr lang="nl-BE" sz="2200" dirty="0">
              <a:latin typeface="Trebuchet MS" pitchFamily="34" charset="0"/>
              <a:sym typeface="Wingdings" pitchFamily="2" charset="2"/>
            </a:endParaRPr>
          </a:p>
          <a:p>
            <a:pPr marL="0" indent="0" eaLnBrk="1" hangingPunct="1">
              <a:lnSpc>
                <a:spcPct val="80000"/>
              </a:lnSpc>
              <a:buNone/>
            </a:pPr>
            <a:endParaRPr lang="nl-BE" sz="2200" dirty="0" smtClean="0">
              <a:latin typeface="Trebuchet MS" pitchFamily="34" charset="0"/>
              <a:sym typeface="Wingdings" pitchFamily="2" charset="2"/>
            </a:endParaRPr>
          </a:p>
          <a:p>
            <a:pPr marL="0" indent="0" eaLnBrk="1" hangingPunct="1">
              <a:lnSpc>
                <a:spcPct val="80000"/>
              </a:lnSpc>
              <a:buNone/>
            </a:pPr>
            <a:endParaRPr lang="nl-BE" sz="2200" dirty="0" smtClean="0">
              <a:latin typeface="Trebuchet MS" pitchFamily="34" charset="0"/>
              <a:sym typeface="Wingdings" pitchFamily="2" charset="2"/>
            </a:endParaRPr>
          </a:p>
          <a:p>
            <a:pPr marL="0" indent="0" eaLnBrk="1" hangingPunct="1">
              <a:lnSpc>
                <a:spcPct val="80000"/>
              </a:lnSpc>
              <a:buNone/>
            </a:pPr>
            <a:endParaRPr lang="nl-BE" sz="2200" dirty="0" smtClean="0">
              <a:latin typeface="Trebuchet MS" pitchFamily="34" charset="0"/>
              <a:sym typeface="Wingdings" pitchFamily="2" charset="2"/>
            </a:endParaRPr>
          </a:p>
        </p:txBody>
      </p:sp>
    </p:spTree>
    <p:extLst>
      <p:ext uri="{BB962C8B-B14F-4D97-AF65-F5344CB8AC3E}">
        <p14:creationId xmlns:p14="http://schemas.microsoft.com/office/powerpoint/2010/main" val="1252768130"/>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lgn="ctr">
              <a:buNone/>
            </a:pPr>
            <a:r>
              <a:rPr lang="nl-BE" sz="20000" dirty="0" smtClean="0"/>
              <a:t>2017</a:t>
            </a:r>
            <a:endParaRPr lang="nl-BE" sz="20000" dirty="0"/>
          </a:p>
        </p:txBody>
      </p:sp>
      <p:pic>
        <p:nvPicPr>
          <p:cNvPr id="4" name="Afbeelding 3"/>
          <p:cNvPicPr>
            <a:picLocks noChangeAspect="1"/>
          </p:cNvPicPr>
          <p:nvPr/>
        </p:nvPicPr>
        <p:blipFill>
          <a:blip r:embed="rId2"/>
          <a:stretch>
            <a:fillRect/>
          </a:stretch>
        </p:blipFill>
        <p:spPr>
          <a:xfrm>
            <a:off x="6930166" y="4653136"/>
            <a:ext cx="2213834" cy="2209552"/>
          </a:xfrm>
          <a:prstGeom prst="rect">
            <a:avLst/>
          </a:prstGeom>
        </p:spPr>
      </p:pic>
    </p:spTree>
    <p:extLst>
      <p:ext uri="{BB962C8B-B14F-4D97-AF65-F5344CB8AC3E}">
        <p14:creationId xmlns:p14="http://schemas.microsoft.com/office/powerpoint/2010/main" val="4229723699"/>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BE" sz="1200" dirty="0" smtClean="0"/>
          </a:p>
          <a:p>
            <a:r>
              <a:rPr lang="nl-BE" sz="2400" dirty="0" smtClean="0"/>
              <a:t>BVR TB zal begraven worden. </a:t>
            </a:r>
          </a:p>
          <a:p>
            <a:pPr marL="0" indent="0">
              <a:buNone/>
            </a:pPr>
            <a:r>
              <a:rPr lang="nl-BE" sz="2400" dirty="0" smtClean="0"/>
              <a:t>    Vanaf 1/1/2017: </a:t>
            </a:r>
          </a:p>
          <a:p>
            <a:pPr lvl="1"/>
            <a:r>
              <a:rPr lang="nl-BE" sz="2000" dirty="0" smtClean="0"/>
              <a:t>BVR RTH met reliëf voor de voormalige VAPH erkende thuisbegeleidingsdiensten voor het behoud van </a:t>
            </a:r>
            <a:r>
              <a:rPr lang="nl-BE" sz="2000" dirty="0" err="1" smtClean="0"/>
              <a:t>doelgroepspecifieke</a:t>
            </a:r>
            <a:r>
              <a:rPr lang="nl-BE" sz="2000" dirty="0" smtClean="0"/>
              <a:t> begeleiding</a:t>
            </a:r>
          </a:p>
          <a:p>
            <a:pPr lvl="1"/>
            <a:r>
              <a:rPr lang="nl-BE" sz="2000" dirty="0" smtClean="0"/>
              <a:t>BVR </a:t>
            </a:r>
            <a:r>
              <a:rPr lang="nl-BE" sz="2000" dirty="0"/>
              <a:t>MFC </a:t>
            </a:r>
            <a:endParaRPr lang="nl-BE" sz="2000" dirty="0" smtClean="0"/>
          </a:p>
          <a:p>
            <a:pPr lvl="1"/>
            <a:r>
              <a:rPr lang="nl-BE" sz="2000" dirty="0" smtClean="0"/>
              <a:t>Vergund zorgaanbieder PVF</a:t>
            </a:r>
          </a:p>
          <a:p>
            <a:pPr marL="457200" lvl="1" indent="0">
              <a:buNone/>
            </a:pPr>
            <a:endParaRPr lang="nl-BE" sz="2000" dirty="0" smtClean="0"/>
          </a:p>
          <a:p>
            <a:r>
              <a:rPr lang="nl-BE" sz="2400" dirty="0" smtClean="0"/>
              <a:t>Wegingsfactor vervangen door waardering in personeelspunten:</a:t>
            </a:r>
          </a:p>
          <a:p>
            <a:pPr lvl="1"/>
            <a:r>
              <a:rPr lang="nl-BE" sz="2000" dirty="0" smtClean="0"/>
              <a:t>Mobiel</a:t>
            </a:r>
          </a:p>
          <a:p>
            <a:pPr lvl="1"/>
            <a:r>
              <a:rPr lang="nl-BE" sz="2000" dirty="0"/>
              <a:t>Ambulant</a:t>
            </a:r>
          </a:p>
          <a:p>
            <a:pPr lvl="1"/>
            <a:r>
              <a:rPr lang="nl-BE" sz="2000" dirty="0" smtClean="0"/>
              <a:t>Groepsbegeleiding</a:t>
            </a:r>
            <a:endParaRPr lang="nl-BE" sz="2000" dirty="0"/>
          </a:p>
        </p:txBody>
      </p:sp>
    </p:spTree>
    <p:extLst>
      <p:ext uri="{BB962C8B-B14F-4D97-AF65-F5344CB8AC3E}">
        <p14:creationId xmlns:p14="http://schemas.microsoft.com/office/powerpoint/2010/main" val="560602473"/>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 3"/>
          <p:cNvGraphicFramePr>
            <a:graphicFrameLocks noGrp="1"/>
          </p:cNvGraphicFramePr>
          <p:nvPr>
            <p:extLst>
              <p:ext uri="{D42A27DB-BD31-4B8C-83A1-F6EECF244321}">
                <p14:modId xmlns:p14="http://schemas.microsoft.com/office/powerpoint/2010/main" val="833251516"/>
              </p:ext>
            </p:extLst>
          </p:nvPr>
        </p:nvGraphicFramePr>
        <p:xfrm>
          <a:off x="971600" y="2204864"/>
          <a:ext cx="7211144" cy="3974560"/>
        </p:xfrm>
        <a:graphic>
          <a:graphicData uri="http://schemas.openxmlformats.org/drawingml/2006/table">
            <a:tbl>
              <a:tblPr firstRow="1" bandRow="1">
                <a:tableStyleId>{16D9F66E-5EB9-4882-86FB-DCBF35E3C3E4}</a:tableStyleId>
              </a:tblPr>
              <a:tblGrid>
                <a:gridCol w="1512168">
                  <a:extLst>
                    <a:ext uri="{9D8B030D-6E8A-4147-A177-3AD203B41FA5}">
                      <a16:colId xmlns:a16="http://schemas.microsoft.com/office/drawing/2014/main" val="20000"/>
                    </a:ext>
                  </a:extLst>
                </a:gridCol>
                <a:gridCol w="2160240">
                  <a:extLst>
                    <a:ext uri="{9D8B030D-6E8A-4147-A177-3AD203B41FA5}">
                      <a16:colId xmlns:a16="http://schemas.microsoft.com/office/drawing/2014/main" val="1108793533"/>
                    </a:ext>
                  </a:extLst>
                </a:gridCol>
                <a:gridCol w="2376264">
                  <a:extLst>
                    <a:ext uri="{9D8B030D-6E8A-4147-A177-3AD203B41FA5}">
                      <a16:colId xmlns:a16="http://schemas.microsoft.com/office/drawing/2014/main" val="1611328976"/>
                    </a:ext>
                  </a:extLst>
                </a:gridCol>
                <a:gridCol w="1162472">
                  <a:extLst>
                    <a:ext uri="{9D8B030D-6E8A-4147-A177-3AD203B41FA5}">
                      <a16:colId xmlns:a16="http://schemas.microsoft.com/office/drawing/2014/main" val="3716667603"/>
                    </a:ext>
                  </a:extLst>
                </a:gridCol>
              </a:tblGrid>
              <a:tr h="448494">
                <a:tc>
                  <a:txBody>
                    <a:bodyPr/>
                    <a:lstStyle/>
                    <a:p>
                      <a:endParaRPr lang="nl-BE" dirty="0"/>
                    </a:p>
                  </a:txBody>
                  <a:tcPr/>
                </a:tc>
                <a:tc>
                  <a:txBody>
                    <a:bodyPr/>
                    <a:lstStyle/>
                    <a:p>
                      <a:pPr algn="ctr"/>
                      <a:r>
                        <a:rPr lang="nl-BE" dirty="0" smtClean="0"/>
                        <a:t>mobiel</a:t>
                      </a:r>
                      <a:endParaRPr lang="nl-BE" dirty="0"/>
                    </a:p>
                  </a:txBody>
                  <a:tcPr/>
                </a:tc>
                <a:tc>
                  <a:txBody>
                    <a:bodyPr/>
                    <a:lstStyle/>
                    <a:p>
                      <a:pPr algn="ctr"/>
                      <a:r>
                        <a:rPr lang="nl-BE" dirty="0" smtClean="0"/>
                        <a:t>ambulant</a:t>
                      </a:r>
                      <a:endParaRPr lang="nl-BE" dirty="0"/>
                    </a:p>
                  </a:txBody>
                  <a:tcPr/>
                </a:tc>
                <a:tc>
                  <a:txBody>
                    <a:bodyPr/>
                    <a:lstStyle/>
                    <a:p>
                      <a:pPr algn="ctr"/>
                      <a:r>
                        <a:rPr lang="nl-BE" dirty="0" smtClean="0"/>
                        <a:t>groep</a:t>
                      </a:r>
                      <a:endParaRPr lang="nl-BE" dirty="0"/>
                    </a:p>
                  </a:txBody>
                  <a:tcPr/>
                </a:tc>
                <a:extLst>
                  <a:ext uri="{0D108BD9-81ED-4DB2-BD59-A6C34878D82A}">
                    <a16:rowId xmlns:a16="http://schemas.microsoft.com/office/drawing/2014/main" val="10000"/>
                  </a:ext>
                </a:extLst>
              </a:tr>
              <a:tr h="481319">
                <a:tc gridSpan="4">
                  <a:txBody>
                    <a:bodyPr/>
                    <a:lstStyle/>
                    <a:p>
                      <a:r>
                        <a:rPr lang="nl-BE" dirty="0" smtClean="0"/>
                        <a:t>in begeleidingen </a:t>
                      </a:r>
                      <a:endParaRPr lang="nl-BE" dirty="0"/>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0001"/>
                  </a:ext>
                </a:extLst>
              </a:tr>
              <a:tr h="448494">
                <a:tc>
                  <a:txBody>
                    <a:bodyPr/>
                    <a:lstStyle/>
                    <a:p>
                      <a:r>
                        <a:rPr lang="nl-BE" dirty="0" smtClean="0"/>
                        <a:t>     2016</a:t>
                      </a:r>
                      <a:endParaRPr lang="nl-BE" dirty="0"/>
                    </a:p>
                  </a:txBody>
                  <a:tcPr/>
                </a:tc>
                <a:tc>
                  <a:txBody>
                    <a:bodyPr/>
                    <a:lstStyle/>
                    <a:p>
                      <a:pPr algn="ctr"/>
                      <a:r>
                        <a:rPr lang="nl-BE" dirty="0" smtClean="0"/>
                        <a:t>1</a:t>
                      </a:r>
                      <a:endParaRPr lang="nl-BE" dirty="0"/>
                    </a:p>
                  </a:txBody>
                  <a:tcPr/>
                </a:tc>
                <a:tc>
                  <a:txBody>
                    <a:bodyPr/>
                    <a:lstStyle/>
                    <a:p>
                      <a:pPr algn="ctr"/>
                      <a:r>
                        <a:rPr lang="nl-BE" dirty="0" smtClean="0"/>
                        <a:t>0,7</a:t>
                      </a:r>
                      <a:endParaRPr lang="nl-BE" dirty="0"/>
                    </a:p>
                  </a:txBody>
                  <a:tcPr/>
                </a:tc>
                <a:tc>
                  <a:txBody>
                    <a:bodyPr/>
                    <a:lstStyle/>
                    <a:p>
                      <a:pPr algn="ctr"/>
                      <a:r>
                        <a:rPr lang="nl-BE" dirty="0" smtClean="0"/>
                        <a:t>0,2</a:t>
                      </a:r>
                      <a:endParaRPr lang="nl-BE" dirty="0"/>
                    </a:p>
                  </a:txBody>
                  <a:tcPr/>
                </a:tc>
                <a:extLst>
                  <a:ext uri="{0D108BD9-81ED-4DB2-BD59-A6C34878D82A}">
                    <a16:rowId xmlns:a16="http://schemas.microsoft.com/office/drawing/2014/main" val="10002"/>
                  </a:ext>
                </a:extLst>
              </a:tr>
              <a:tr h="448494">
                <a:tc>
                  <a:txBody>
                    <a:bodyPr/>
                    <a:lstStyle/>
                    <a:p>
                      <a:r>
                        <a:rPr lang="nl-BE" dirty="0" smtClean="0"/>
                        <a:t>     2017</a:t>
                      </a:r>
                      <a:endParaRPr lang="nl-BE" dirty="0"/>
                    </a:p>
                  </a:txBody>
                  <a:tcPr/>
                </a:tc>
                <a:tc>
                  <a:txBody>
                    <a:bodyPr/>
                    <a:lstStyle/>
                    <a:p>
                      <a:pPr algn="ctr"/>
                      <a:r>
                        <a:rPr lang="nl-BE" dirty="0" smtClean="0"/>
                        <a:t>1</a:t>
                      </a:r>
                      <a:endParaRPr lang="nl-BE" dirty="0"/>
                    </a:p>
                  </a:txBody>
                  <a:tcPr/>
                </a:tc>
                <a:tc>
                  <a:txBody>
                    <a:bodyPr/>
                    <a:lstStyle/>
                    <a:p>
                      <a:pPr algn="ctr"/>
                      <a:r>
                        <a:rPr lang="nl-BE" dirty="0" smtClean="0"/>
                        <a:t>0,7</a:t>
                      </a:r>
                      <a:endParaRPr lang="nl-BE" dirty="0"/>
                    </a:p>
                  </a:txBody>
                  <a:tcPr/>
                </a:tc>
                <a:tc>
                  <a:txBody>
                    <a:bodyPr/>
                    <a:lstStyle/>
                    <a:p>
                      <a:pPr algn="ctr"/>
                      <a:r>
                        <a:rPr lang="nl-BE" dirty="0" smtClean="0"/>
                        <a:t>0,37</a:t>
                      </a:r>
                      <a:endParaRPr lang="nl-BE" dirty="0"/>
                    </a:p>
                  </a:txBody>
                  <a:tcPr/>
                </a:tc>
                <a:extLst>
                  <a:ext uri="{0D108BD9-81ED-4DB2-BD59-A6C34878D82A}">
                    <a16:rowId xmlns:a16="http://schemas.microsoft.com/office/drawing/2014/main" val="10003"/>
                  </a:ext>
                </a:extLst>
              </a:tr>
              <a:tr h="448494">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BE" dirty="0" smtClean="0"/>
                        <a:t>in punten</a:t>
                      </a:r>
                      <a:endParaRPr lang="nl-BE" dirty="0"/>
                    </a:p>
                  </a:txBody>
                  <a:tcPr/>
                </a:tc>
                <a:tc hMerge="1">
                  <a:txBody>
                    <a:bodyPr/>
                    <a:lstStyle/>
                    <a:p>
                      <a:endParaRPr lang="nl-BE"/>
                    </a:p>
                  </a:txBody>
                  <a:tcPr/>
                </a:tc>
                <a:tc hMerge="1">
                  <a:txBody>
                    <a:bodyPr/>
                    <a:lstStyle/>
                    <a:p>
                      <a:endParaRPr lang="nl-BE"/>
                    </a:p>
                  </a:txBody>
                  <a:tcPr/>
                </a:tc>
                <a:tc hMerge="1">
                  <a:txBody>
                    <a:bodyPr/>
                    <a:lstStyle/>
                    <a:p>
                      <a:endParaRPr lang="nl-BE"/>
                    </a:p>
                  </a:txBody>
                  <a:tcPr/>
                </a:tc>
                <a:extLst>
                  <a:ext uri="{0D108BD9-81ED-4DB2-BD59-A6C34878D82A}">
                    <a16:rowId xmlns:a16="http://schemas.microsoft.com/office/drawing/2014/main" val="10004"/>
                  </a:ext>
                </a:extLst>
              </a:tr>
              <a:tr h="784865">
                <a:tc>
                  <a:txBody>
                    <a:bodyPr/>
                    <a:lstStyle/>
                    <a:p>
                      <a:r>
                        <a:rPr lang="nl-BE" dirty="0" smtClean="0"/>
                        <a:t>     2016</a:t>
                      </a:r>
                      <a:endParaRPr lang="nl-BE" dirty="0"/>
                    </a:p>
                  </a:txBody>
                  <a:tcPr/>
                </a:tc>
                <a:tc>
                  <a:txBody>
                    <a:bodyPr/>
                    <a:lstStyle/>
                    <a:p>
                      <a:pPr marL="0" algn="ctr" defTabSz="914400" rtl="0" eaLnBrk="1" latinLnBrk="0" hangingPunct="1"/>
                      <a:r>
                        <a:rPr lang="nl-BE" dirty="0" smtClean="0"/>
                        <a:t>0,22</a:t>
                      </a:r>
                      <a:r>
                        <a:rPr lang="nl-BE" baseline="0" dirty="0" smtClean="0"/>
                        <a:t> </a:t>
                      </a:r>
                      <a:r>
                        <a:rPr lang="nl-BE" sz="1400" kern="1200" baseline="0" dirty="0" smtClean="0">
                          <a:solidFill>
                            <a:schemeClr val="dk1"/>
                          </a:solidFill>
                          <a:latin typeface="+mn-lt"/>
                          <a:ea typeface="+mn-ea"/>
                          <a:cs typeface="+mn-cs"/>
                        </a:rPr>
                        <a:t>(cliëntniveau)</a:t>
                      </a:r>
                    </a:p>
                    <a:p>
                      <a:pPr marL="0" algn="ctr" defTabSz="914400" rtl="0" eaLnBrk="1" latinLnBrk="0" hangingPunct="1"/>
                      <a:r>
                        <a:rPr lang="nl-BE" baseline="0" dirty="0" smtClean="0"/>
                        <a:t>0,235 </a:t>
                      </a:r>
                      <a:r>
                        <a:rPr lang="nl-BE" sz="1400" kern="1200" baseline="0" dirty="0" smtClean="0">
                          <a:solidFill>
                            <a:schemeClr val="dk1"/>
                          </a:solidFill>
                          <a:latin typeface="+mn-lt"/>
                          <a:ea typeface="+mn-ea"/>
                          <a:cs typeface="+mn-cs"/>
                        </a:rPr>
                        <a:t>(subsidieniveau)</a:t>
                      </a:r>
                      <a:endParaRPr lang="nl-BE" sz="1400" kern="1200" baseline="0" dirty="0">
                        <a:solidFill>
                          <a:schemeClr val="dk1"/>
                        </a:solidFill>
                        <a:latin typeface="+mn-lt"/>
                        <a:ea typeface="+mn-ea"/>
                        <a:cs typeface="+mn-cs"/>
                      </a:endParaRPr>
                    </a:p>
                  </a:txBody>
                  <a:tcPr/>
                </a:tc>
                <a:tc>
                  <a:txBody>
                    <a:bodyPr/>
                    <a:lstStyle/>
                    <a:p>
                      <a:pPr algn="ctr"/>
                      <a:r>
                        <a:rPr lang="nl-BE" dirty="0" smtClean="0"/>
                        <a:t>0,155</a:t>
                      </a:r>
                      <a:r>
                        <a:rPr lang="nl-BE" baseline="0" dirty="0" smtClean="0"/>
                        <a:t> </a:t>
                      </a:r>
                      <a:r>
                        <a:rPr lang="nl-BE" sz="1400" kern="1200" baseline="0" dirty="0" smtClean="0">
                          <a:solidFill>
                            <a:schemeClr val="dk1"/>
                          </a:solidFill>
                          <a:latin typeface="+mn-lt"/>
                          <a:ea typeface="+mn-ea"/>
                          <a:cs typeface="+mn-cs"/>
                        </a:rPr>
                        <a:t>(cliëntniveau)</a:t>
                      </a:r>
                    </a:p>
                    <a:p>
                      <a:pPr marL="0" algn="ctr" defTabSz="914400" rtl="0" eaLnBrk="1" latinLnBrk="0" hangingPunct="1"/>
                      <a:r>
                        <a:rPr lang="nl-BE" baseline="0" dirty="0" smtClean="0"/>
                        <a:t>0,165 (</a:t>
                      </a:r>
                      <a:r>
                        <a:rPr lang="nl-BE" sz="1400" kern="1200" baseline="0" dirty="0" smtClean="0">
                          <a:solidFill>
                            <a:schemeClr val="dk1"/>
                          </a:solidFill>
                          <a:latin typeface="+mn-lt"/>
                          <a:ea typeface="+mn-ea"/>
                          <a:cs typeface="+mn-cs"/>
                        </a:rPr>
                        <a:t>subsidieniveau)</a:t>
                      </a:r>
                      <a:endParaRPr lang="nl-BE" sz="1400" kern="1200" baseline="0" dirty="0">
                        <a:solidFill>
                          <a:schemeClr val="dk1"/>
                        </a:solidFill>
                        <a:latin typeface="+mn-lt"/>
                        <a:ea typeface="+mn-ea"/>
                        <a:cs typeface="+mn-cs"/>
                      </a:endParaRPr>
                    </a:p>
                  </a:txBody>
                  <a:tcPr/>
                </a:tc>
                <a:tc>
                  <a:txBody>
                    <a:bodyPr/>
                    <a:lstStyle/>
                    <a:p>
                      <a:pPr algn="ctr"/>
                      <a:r>
                        <a:rPr lang="nl-BE" dirty="0" smtClean="0"/>
                        <a:t>0,044</a:t>
                      </a:r>
                      <a:endParaRPr lang="nl-BE" dirty="0"/>
                    </a:p>
                  </a:txBody>
                  <a:tcPr/>
                </a:tc>
                <a:extLst>
                  <a:ext uri="{0D108BD9-81ED-4DB2-BD59-A6C34878D82A}">
                    <a16:rowId xmlns:a16="http://schemas.microsoft.com/office/drawing/2014/main" val="10005"/>
                  </a:ext>
                </a:extLst>
              </a:tr>
              <a:tr h="784865">
                <a:tc>
                  <a:txBody>
                    <a:bodyPr/>
                    <a:lstStyle/>
                    <a:p>
                      <a:r>
                        <a:rPr lang="nl-BE" dirty="0" smtClean="0"/>
                        <a:t>     2017</a:t>
                      </a:r>
                      <a:endParaRPr lang="nl-BE" dirty="0"/>
                    </a:p>
                  </a:txBody>
                  <a:tcPr/>
                </a:tc>
                <a:tc>
                  <a:txBody>
                    <a:bodyPr/>
                    <a:lstStyle/>
                    <a:p>
                      <a:pPr algn="ctr"/>
                      <a:r>
                        <a:rPr lang="nl-BE" dirty="0" smtClean="0"/>
                        <a:t>0,22</a:t>
                      </a:r>
                      <a:r>
                        <a:rPr lang="nl-BE" baseline="0" dirty="0" smtClean="0"/>
                        <a:t> </a:t>
                      </a:r>
                      <a:r>
                        <a:rPr lang="nl-BE" sz="1400" baseline="0" dirty="0" smtClean="0"/>
                        <a:t>(cliëntniveau)</a:t>
                      </a:r>
                    </a:p>
                    <a:p>
                      <a:pPr marL="0" algn="ctr" defTabSz="914400" rtl="0" eaLnBrk="1" latinLnBrk="0" hangingPunct="1"/>
                      <a:r>
                        <a:rPr lang="nl-BE" baseline="0" dirty="0" smtClean="0"/>
                        <a:t>0,235 </a:t>
                      </a:r>
                      <a:r>
                        <a:rPr lang="nl-BE" sz="1400" kern="1200" baseline="0" dirty="0" smtClean="0"/>
                        <a:t>(subsidieniveau)</a:t>
                      </a:r>
                      <a:endParaRPr lang="nl-BE" sz="1400" kern="1200" baseline="0" dirty="0">
                        <a:solidFill>
                          <a:schemeClr val="dk1"/>
                        </a:solidFill>
                        <a:latin typeface="+mn-lt"/>
                        <a:ea typeface="+mn-ea"/>
                        <a:cs typeface="+mn-cs"/>
                      </a:endParaRPr>
                    </a:p>
                  </a:txBody>
                  <a:tcPr/>
                </a:tc>
                <a:tc>
                  <a:txBody>
                    <a:bodyPr/>
                    <a:lstStyle/>
                    <a:p>
                      <a:pPr algn="ctr"/>
                      <a:r>
                        <a:rPr lang="nl-BE" dirty="0" smtClean="0"/>
                        <a:t>0,155</a:t>
                      </a:r>
                      <a:r>
                        <a:rPr lang="nl-BE" baseline="0" dirty="0" smtClean="0"/>
                        <a:t> </a:t>
                      </a:r>
                      <a:r>
                        <a:rPr lang="nl-BE" sz="1400" kern="1200" baseline="0" dirty="0" smtClean="0">
                          <a:solidFill>
                            <a:schemeClr val="dk1"/>
                          </a:solidFill>
                          <a:latin typeface="+mn-lt"/>
                          <a:ea typeface="+mn-ea"/>
                          <a:cs typeface="+mn-cs"/>
                        </a:rPr>
                        <a:t>(cliëntniveau)</a:t>
                      </a:r>
                    </a:p>
                    <a:p>
                      <a:pPr marL="0" algn="ctr" defTabSz="914400" rtl="0" eaLnBrk="1" latinLnBrk="0" hangingPunct="1"/>
                      <a:r>
                        <a:rPr lang="nl-BE" baseline="0" dirty="0" smtClean="0"/>
                        <a:t>0,165 </a:t>
                      </a:r>
                      <a:r>
                        <a:rPr lang="nl-BE" sz="1400" kern="1200" baseline="0" dirty="0" smtClean="0">
                          <a:solidFill>
                            <a:schemeClr val="dk1"/>
                          </a:solidFill>
                          <a:latin typeface="+mn-lt"/>
                          <a:ea typeface="+mn-ea"/>
                          <a:cs typeface="+mn-cs"/>
                        </a:rPr>
                        <a:t>(subsidieniveau)</a:t>
                      </a:r>
                    </a:p>
                    <a:p>
                      <a:pPr algn="ctr"/>
                      <a:endParaRPr lang="nl-BE" dirty="0"/>
                    </a:p>
                  </a:txBody>
                  <a:tcPr/>
                </a:tc>
                <a:tc>
                  <a:txBody>
                    <a:bodyPr/>
                    <a:lstStyle/>
                    <a:p>
                      <a:pPr algn="ctr"/>
                      <a:r>
                        <a:rPr lang="nl-BE" dirty="0" smtClean="0"/>
                        <a:t>0,087</a:t>
                      </a:r>
                      <a:endParaRPr lang="nl-BE"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652350007"/>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1844824"/>
            <a:ext cx="8229600" cy="4281339"/>
          </a:xfrm>
        </p:spPr>
        <p:txBody>
          <a:bodyPr/>
          <a:lstStyle/>
          <a:p>
            <a:r>
              <a:rPr lang="nl-BE" sz="2000" dirty="0" smtClean="0"/>
              <a:t>Evaluatie experiment informatieavonden</a:t>
            </a:r>
          </a:p>
          <a:p>
            <a:r>
              <a:rPr lang="nl-BE" sz="2000" dirty="0" smtClean="0"/>
              <a:t>Nieuw rapport gebruikerstevredenheid</a:t>
            </a:r>
          </a:p>
          <a:p>
            <a:r>
              <a:rPr lang="nl-BE" sz="2000" dirty="0"/>
              <a:t>Experiment loket (fysiek)</a:t>
            </a:r>
          </a:p>
          <a:p>
            <a:r>
              <a:rPr lang="nl-BE" sz="2000" dirty="0" err="1"/>
              <a:t>Brussenwerking</a:t>
            </a:r>
            <a:r>
              <a:rPr lang="nl-BE" sz="2000" dirty="0"/>
              <a:t> nieuw leven inblazen via bevraging van de noden van gezinnen</a:t>
            </a:r>
          </a:p>
          <a:p>
            <a:r>
              <a:rPr lang="nl-BE" sz="2000" dirty="0"/>
              <a:t>Resultaten BOSS-bevraging + verdere stappen</a:t>
            </a:r>
          </a:p>
          <a:p>
            <a:r>
              <a:rPr lang="nl-BE" sz="2000" dirty="0"/>
              <a:t>Vrijetijdsactiviteiten aanpassen aan de noden van de </a:t>
            </a:r>
            <a:r>
              <a:rPr lang="nl-BE" sz="2000" dirty="0" smtClean="0"/>
              <a:t>jongeren</a:t>
            </a:r>
          </a:p>
          <a:p>
            <a:r>
              <a:rPr lang="nl-BE" sz="2000" dirty="0" smtClean="0"/>
              <a:t>Onze eerste PVB-cliënten</a:t>
            </a:r>
            <a:endParaRPr lang="nl-BE" sz="2000" dirty="0"/>
          </a:p>
          <a:p>
            <a:r>
              <a:rPr lang="nl-BE" sz="2000" dirty="0" smtClean="0"/>
              <a:t>Onderzoek naar de mogelijkheid van digitale facturen</a:t>
            </a:r>
          </a:p>
          <a:p>
            <a:r>
              <a:rPr lang="nl-BE" sz="2000" dirty="0"/>
              <a:t>Invoering van een meer werkbaar / efficiënt instrument dan het handelingsplan van vroeger </a:t>
            </a:r>
            <a:endParaRPr lang="nl-BE" sz="2000" dirty="0" smtClean="0"/>
          </a:p>
          <a:p>
            <a:r>
              <a:rPr lang="nl-BE" sz="2000" dirty="0"/>
              <a:t>Aanpassen van het organigram aan de noden van de </a:t>
            </a:r>
            <a:r>
              <a:rPr lang="nl-BE" sz="2000" dirty="0" smtClean="0"/>
              <a:t>dienst</a:t>
            </a:r>
          </a:p>
          <a:p>
            <a:r>
              <a:rPr lang="nl-BE" sz="2000" dirty="0"/>
              <a:t>Ontwikkelen van een strategisch plan</a:t>
            </a:r>
          </a:p>
          <a:p>
            <a:endParaRPr lang="nl-BE" sz="2000" dirty="0"/>
          </a:p>
          <a:p>
            <a:pPr marL="0" indent="0">
              <a:buNone/>
            </a:pPr>
            <a:endParaRPr lang="nl-BE" sz="1800" dirty="0" smtClean="0"/>
          </a:p>
        </p:txBody>
      </p:sp>
      <p:pic>
        <p:nvPicPr>
          <p:cNvPr id="4" name="Afbeelding 3"/>
          <p:cNvPicPr>
            <a:picLocks noChangeAspect="1"/>
          </p:cNvPicPr>
          <p:nvPr/>
        </p:nvPicPr>
        <p:blipFill>
          <a:blip r:embed="rId2"/>
          <a:stretch>
            <a:fillRect/>
          </a:stretch>
        </p:blipFill>
        <p:spPr>
          <a:xfrm>
            <a:off x="6905808" y="0"/>
            <a:ext cx="2213040" cy="2213040"/>
          </a:xfrm>
          <a:prstGeom prst="rect">
            <a:avLst/>
          </a:prstGeom>
        </p:spPr>
      </p:pic>
    </p:spTree>
    <p:extLst>
      <p:ext uri="{BB962C8B-B14F-4D97-AF65-F5344CB8AC3E}">
        <p14:creationId xmlns:p14="http://schemas.microsoft.com/office/powerpoint/2010/main" val="1105091781"/>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7092280" y="0"/>
            <a:ext cx="2213040" cy="2213040"/>
          </a:xfrm>
          <a:prstGeom prst="rect">
            <a:avLst/>
          </a:prstGeom>
        </p:spPr>
      </p:pic>
      <p:sp>
        <p:nvSpPr>
          <p:cNvPr id="3" name="Tijdelijke aanduiding voor inhoud 2"/>
          <p:cNvSpPr>
            <a:spLocks noGrp="1"/>
          </p:cNvSpPr>
          <p:nvPr>
            <p:ph idx="1"/>
          </p:nvPr>
        </p:nvSpPr>
        <p:spPr/>
        <p:txBody>
          <a:bodyPr/>
          <a:lstStyle/>
          <a:p>
            <a:endParaRPr lang="nl-BE" sz="1800" dirty="0" smtClean="0"/>
          </a:p>
          <a:p>
            <a:r>
              <a:rPr lang="nl-BE" sz="2000" dirty="0" smtClean="0"/>
              <a:t>Groepsbegeleiding organiseren binnen de erkenning</a:t>
            </a:r>
          </a:p>
          <a:p>
            <a:r>
              <a:rPr lang="nl-BE" sz="2000" dirty="0" smtClean="0"/>
              <a:t>Implementatie uitbreidingsbeleid: 161 personeelspunten (~ 45 gezinnen)</a:t>
            </a:r>
          </a:p>
          <a:p>
            <a:r>
              <a:rPr lang="nl-BE" sz="2000" dirty="0"/>
              <a:t>Ontwikkelen van een visie op samenwerking met opleidingsinstellingen (stages, opdrachten, onderzoek)</a:t>
            </a:r>
          </a:p>
          <a:p>
            <a:r>
              <a:rPr lang="nl-BE" sz="2000" dirty="0"/>
              <a:t>Proberen het tempo van de zorgvernieuwing te volgen: overheid gaat te snel, er gebeuren fouten, wij krijgen de vragen</a:t>
            </a:r>
          </a:p>
          <a:p>
            <a:r>
              <a:rPr lang="nl-BE" sz="2000" dirty="0"/>
              <a:t>Blijven zoeken naar fondsen</a:t>
            </a:r>
          </a:p>
          <a:p>
            <a:r>
              <a:rPr lang="nl-BE" sz="2000" dirty="0"/>
              <a:t>Actiever inzetten op de zoektocht naar een huis voor Victor</a:t>
            </a:r>
          </a:p>
          <a:p>
            <a:r>
              <a:rPr lang="nl-BE" sz="2000" dirty="0"/>
              <a:t>Indien fondsen gevonden worden: digitaal loket / online hulp</a:t>
            </a:r>
          </a:p>
          <a:p>
            <a:r>
              <a:rPr lang="nl-BE" sz="2000" dirty="0" smtClean="0"/>
              <a:t>Oprichting </a:t>
            </a:r>
            <a:r>
              <a:rPr lang="nl-BE" sz="2000" dirty="0"/>
              <a:t>Liga Autisme Vlaanderen</a:t>
            </a:r>
          </a:p>
          <a:p>
            <a:r>
              <a:rPr lang="nl-BE" sz="2000" dirty="0" smtClean="0"/>
              <a:t>Blijven </a:t>
            </a:r>
            <a:r>
              <a:rPr lang="nl-BE" sz="2000" dirty="0"/>
              <a:t>zorg dragen </a:t>
            </a:r>
            <a:r>
              <a:rPr lang="nl-BE" sz="2000" dirty="0" smtClean="0"/>
              <a:t>voor de gezinnen en voor elkaar</a:t>
            </a:r>
            <a:endParaRPr lang="nl-BE" sz="2000" dirty="0"/>
          </a:p>
          <a:p>
            <a:endParaRPr lang="nl-BE" sz="2000" dirty="0"/>
          </a:p>
          <a:p>
            <a:endParaRPr lang="nl-BE" sz="1800" dirty="0" smtClean="0"/>
          </a:p>
        </p:txBody>
      </p:sp>
    </p:spTree>
    <p:extLst>
      <p:ext uri="{BB962C8B-B14F-4D97-AF65-F5344CB8AC3E}">
        <p14:creationId xmlns:p14="http://schemas.microsoft.com/office/powerpoint/2010/main" val="1148609231"/>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3347864" y="323850"/>
            <a:ext cx="2009775" cy="2552700"/>
          </a:xfrm>
          <a:prstGeom prst="rect">
            <a:avLst/>
          </a:prstGeom>
        </p:spPr>
      </p:pic>
      <p:sp>
        <p:nvSpPr>
          <p:cNvPr id="3" name="Tijdelijke aanduiding voor inhoud 2"/>
          <p:cNvSpPr>
            <a:spLocks noGrp="1"/>
          </p:cNvSpPr>
          <p:nvPr>
            <p:ph idx="1"/>
          </p:nvPr>
        </p:nvSpPr>
        <p:spPr/>
        <p:txBody>
          <a:bodyPr/>
          <a:lstStyle/>
          <a:p>
            <a:pPr marL="0" indent="0" algn="ctr">
              <a:buNone/>
            </a:pPr>
            <a:endParaRPr lang="nl-BE" sz="4000" dirty="0" smtClean="0"/>
          </a:p>
          <a:p>
            <a:pPr marL="0" indent="0" algn="ctr">
              <a:buNone/>
            </a:pPr>
            <a:r>
              <a:rPr lang="nl-BE" sz="11600" dirty="0" smtClean="0"/>
              <a:t>Conclusies</a:t>
            </a:r>
            <a:endParaRPr lang="nl-BE" sz="20000" dirty="0"/>
          </a:p>
        </p:txBody>
      </p:sp>
    </p:spTree>
    <p:extLst>
      <p:ext uri="{BB962C8B-B14F-4D97-AF65-F5344CB8AC3E}">
        <p14:creationId xmlns:p14="http://schemas.microsoft.com/office/powerpoint/2010/main" val="2617244888"/>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marL="0" indent="0">
              <a:buNone/>
            </a:pPr>
            <a:r>
              <a:rPr lang="nl-BE" dirty="0" smtClean="0"/>
              <a:t>(zie dashboard)</a:t>
            </a:r>
          </a:p>
        </p:txBody>
      </p:sp>
      <p:pic>
        <p:nvPicPr>
          <p:cNvPr id="2" name="Afbeelding 1"/>
          <p:cNvPicPr>
            <a:picLocks noChangeAspect="1"/>
          </p:cNvPicPr>
          <p:nvPr/>
        </p:nvPicPr>
        <p:blipFill>
          <a:blip r:embed="rId2"/>
          <a:stretch>
            <a:fillRect/>
          </a:stretch>
        </p:blipFill>
        <p:spPr>
          <a:xfrm>
            <a:off x="33521" y="188640"/>
            <a:ext cx="9018827" cy="6300702"/>
          </a:xfrm>
          <a:prstGeom prst="rect">
            <a:avLst/>
          </a:prstGeom>
        </p:spPr>
      </p:pic>
    </p:spTree>
    <p:extLst>
      <p:ext uri="{BB962C8B-B14F-4D97-AF65-F5344CB8AC3E}">
        <p14:creationId xmlns:p14="http://schemas.microsoft.com/office/powerpoint/2010/main" val="86867570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eaLnBrk="1" hangingPunct="1"/>
            <a:r>
              <a:rPr lang="nl-BE" altLang="nl-BE" sz="3200" u="sng" dirty="0" smtClean="0">
                <a:solidFill>
                  <a:schemeClr val="tx1"/>
                </a:solidFill>
              </a:rPr>
              <a:t>Personeelskenmerken</a:t>
            </a:r>
            <a:r>
              <a:rPr lang="nl-BE" altLang="nl-BE" sz="3200" dirty="0" smtClean="0">
                <a:solidFill>
                  <a:schemeClr val="tx1"/>
                </a:solidFill>
              </a:rPr>
              <a:t> </a:t>
            </a:r>
            <a:r>
              <a:rPr lang="nl-BE" altLang="nl-BE" sz="2400" dirty="0" smtClean="0">
                <a:solidFill>
                  <a:schemeClr val="tx1"/>
                </a:solidFill>
              </a:rPr>
              <a:t>(1)</a:t>
            </a:r>
            <a:endParaRPr lang="nl-NL" altLang="nl-BE" sz="2400" dirty="0" smtClean="0">
              <a:solidFill>
                <a:schemeClr val="tx1"/>
              </a:solidFill>
            </a:endParaRPr>
          </a:p>
        </p:txBody>
      </p:sp>
      <p:sp>
        <p:nvSpPr>
          <p:cNvPr id="22530" name="Rectangle 3"/>
          <p:cNvSpPr>
            <a:spLocks noGrp="1" noChangeArrowheads="1"/>
          </p:cNvSpPr>
          <p:nvPr>
            <p:ph type="body" idx="1"/>
          </p:nvPr>
        </p:nvSpPr>
        <p:spPr/>
        <p:txBody>
          <a:bodyPr/>
          <a:lstStyle/>
          <a:p>
            <a:pPr eaLnBrk="1" hangingPunct="1"/>
            <a:endParaRPr lang="nl-BE" altLang="nl-BE" sz="2400" dirty="0" smtClean="0">
              <a:latin typeface="Trebuchet MS" pitchFamily="34" charset="0"/>
            </a:endParaRPr>
          </a:p>
          <a:p>
            <a:pPr eaLnBrk="1" hangingPunct="1"/>
            <a:r>
              <a:rPr lang="nl-BE" altLang="nl-BE" sz="2400" dirty="0" smtClean="0">
                <a:latin typeface="+mj-lt"/>
              </a:rPr>
              <a:t>Deeltijds - Voltijds:</a:t>
            </a:r>
          </a:p>
          <a:p>
            <a:pPr lvl="1" eaLnBrk="1" hangingPunct="1">
              <a:buFontTx/>
              <a:buNone/>
            </a:pPr>
            <a:r>
              <a:rPr lang="nl-BE" altLang="nl-BE" sz="2000" dirty="0" smtClean="0">
                <a:latin typeface="+mj-lt"/>
              </a:rPr>
              <a:t>    46%	     54%</a:t>
            </a:r>
          </a:p>
          <a:p>
            <a:pPr lvl="1" eaLnBrk="1" hangingPunct="1">
              <a:buFontTx/>
              <a:buNone/>
            </a:pPr>
            <a:endParaRPr lang="nl-BE" altLang="nl-BE" sz="2000" dirty="0" smtClean="0">
              <a:latin typeface="+mj-lt"/>
            </a:endParaRPr>
          </a:p>
          <a:p>
            <a:pPr eaLnBrk="1" hangingPunct="1"/>
            <a:r>
              <a:rPr lang="nl-BE" altLang="nl-BE" sz="2400" dirty="0" smtClean="0">
                <a:latin typeface="+mj-lt"/>
              </a:rPr>
              <a:t> Leeftijdskenmerken </a:t>
            </a:r>
            <a:r>
              <a:rPr lang="nl-BE" altLang="nl-BE" sz="1800" dirty="0" smtClean="0">
                <a:latin typeface="+mj-lt"/>
              </a:rPr>
              <a:t>(VTE)</a:t>
            </a:r>
            <a:r>
              <a:rPr lang="nl-BE" altLang="nl-BE" sz="2400" dirty="0" smtClean="0">
                <a:latin typeface="+mj-lt"/>
              </a:rPr>
              <a:t>:</a:t>
            </a:r>
          </a:p>
          <a:p>
            <a:pPr lvl="1" eaLnBrk="1" hangingPunct="1"/>
            <a:r>
              <a:rPr lang="nl-BE" altLang="nl-BE" sz="2000" dirty="0" smtClean="0">
                <a:latin typeface="+mj-lt"/>
              </a:rPr>
              <a:t>&lt;35 jaar:		46%</a:t>
            </a:r>
          </a:p>
          <a:p>
            <a:pPr lvl="1" eaLnBrk="1" hangingPunct="1"/>
            <a:r>
              <a:rPr lang="nl-BE" altLang="nl-BE" sz="2000" dirty="0" smtClean="0">
                <a:latin typeface="+mj-lt"/>
              </a:rPr>
              <a:t>35 tem 44 jaar:	32%</a:t>
            </a:r>
          </a:p>
          <a:p>
            <a:pPr lvl="1" eaLnBrk="1" hangingPunct="1"/>
            <a:r>
              <a:rPr lang="nl-BE" altLang="nl-BE" sz="2000" dirty="0" smtClean="0">
                <a:latin typeface="+mj-lt"/>
              </a:rPr>
              <a:t>45 tem 49 jaar:	5%</a:t>
            </a:r>
          </a:p>
          <a:p>
            <a:pPr lvl="1" eaLnBrk="1" hangingPunct="1"/>
            <a:r>
              <a:rPr lang="nl-BE" altLang="nl-BE" sz="2000" dirty="0" smtClean="0">
                <a:latin typeface="+mj-lt"/>
              </a:rPr>
              <a:t>50 tem 54 jaar:	13%</a:t>
            </a:r>
          </a:p>
          <a:p>
            <a:pPr lvl="1" eaLnBrk="1" hangingPunct="1"/>
            <a:r>
              <a:rPr lang="nl-BE" altLang="nl-BE" sz="2000" dirty="0" smtClean="0">
                <a:latin typeface="+mj-lt"/>
              </a:rPr>
              <a:t>&gt;55 jaar: 		3%</a:t>
            </a:r>
          </a:p>
          <a:p>
            <a:pPr lvl="1" eaLnBrk="1" hangingPunct="1">
              <a:buFontTx/>
              <a:buNone/>
            </a:pPr>
            <a:endParaRPr lang="nl-NL" altLang="nl-BE" sz="2000" dirty="0" smtClean="0">
              <a:latin typeface="Trebuchet MS" pitchFamily="34" charset="0"/>
            </a:endParaRPr>
          </a:p>
        </p:txBody>
      </p:sp>
    </p:spTree>
    <p:extLst>
      <p:ext uri="{BB962C8B-B14F-4D97-AF65-F5344CB8AC3E}">
        <p14:creationId xmlns:p14="http://schemas.microsoft.com/office/powerpoint/2010/main" val="1542800322"/>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67544" y="1045982"/>
            <a:ext cx="8229600" cy="4525963"/>
          </a:xfrm>
        </p:spPr>
        <p:txBody>
          <a:bodyPr/>
          <a:lstStyle/>
          <a:p>
            <a:endParaRPr lang="nl-BE" sz="2400" dirty="0" smtClean="0"/>
          </a:p>
          <a:p>
            <a:r>
              <a:rPr lang="nl-BE" sz="2400" dirty="0"/>
              <a:t>Er is veel veranderd op korte tijd </a:t>
            </a:r>
            <a:r>
              <a:rPr lang="nl-BE" sz="2400" dirty="0" smtClean="0">
                <a:ea typeface="+mn-ea"/>
              </a:rPr>
              <a:t>en </a:t>
            </a:r>
            <a:r>
              <a:rPr lang="nl-BE" sz="2400" dirty="0">
                <a:ea typeface="+mn-ea"/>
              </a:rPr>
              <a:t>er zal nog </a:t>
            </a:r>
            <a:r>
              <a:rPr lang="nl-BE" sz="2400" dirty="0" smtClean="0">
                <a:ea typeface="+mn-ea"/>
              </a:rPr>
              <a:t>           veel </a:t>
            </a:r>
            <a:r>
              <a:rPr lang="nl-BE" sz="2400" dirty="0">
                <a:ea typeface="+mn-ea"/>
              </a:rPr>
              <a:t>veranderen.</a:t>
            </a:r>
          </a:p>
          <a:p>
            <a:r>
              <a:rPr lang="nl-BE" sz="2400" dirty="0" smtClean="0"/>
              <a:t>Het </a:t>
            </a:r>
            <a:r>
              <a:rPr lang="nl-BE" sz="2400" dirty="0"/>
              <a:t>tempo van de zorgvernieuwing </a:t>
            </a:r>
            <a:r>
              <a:rPr lang="nl-BE" sz="2400" dirty="0" smtClean="0"/>
              <a:t>ligt te hoog: de overheid maakt fouten, cliënten zijn de kluts kwijt en wij krijgen vragen terwijl het </a:t>
            </a:r>
            <a:r>
              <a:rPr lang="nl-BE" sz="2400" dirty="0" err="1" smtClean="0"/>
              <a:t>contactpersoonschap</a:t>
            </a:r>
            <a:r>
              <a:rPr lang="nl-BE" sz="2400" dirty="0" smtClean="0"/>
              <a:t> is afgeschaft. </a:t>
            </a:r>
          </a:p>
          <a:p>
            <a:r>
              <a:rPr lang="nl-BE" sz="2400" dirty="0" smtClean="0"/>
              <a:t>Onze teams hebben tijd nodig om met inhoud bezig te zijn in plaats van met de continue veranderingen.</a:t>
            </a:r>
          </a:p>
          <a:p>
            <a:r>
              <a:rPr lang="nl-BE" sz="2400" dirty="0" smtClean="0"/>
              <a:t>Speciale dank aan de collega’s-directies van Het Raster, LSA en </a:t>
            </a:r>
            <a:r>
              <a:rPr lang="nl-BE" sz="2400" dirty="0" err="1" smtClean="0"/>
              <a:t>Tanderuis</a:t>
            </a:r>
            <a:r>
              <a:rPr lang="nl-BE" sz="2400" dirty="0"/>
              <a:t> </a:t>
            </a:r>
            <a:r>
              <a:rPr lang="nl-BE" sz="2400" dirty="0" smtClean="0"/>
              <a:t>voor de complementaire en loyale samenwerking in verleden, heden en toekomst.</a:t>
            </a:r>
          </a:p>
          <a:p>
            <a:r>
              <a:rPr lang="nl-BE" sz="2400" dirty="0"/>
              <a:t>Tevreden dat min. </a:t>
            </a:r>
            <a:r>
              <a:rPr lang="nl-BE" sz="2400" dirty="0" err="1"/>
              <a:t>Vandeurzen</a:t>
            </a:r>
            <a:r>
              <a:rPr lang="nl-BE" sz="2400" dirty="0"/>
              <a:t> het belang heeft erkend van </a:t>
            </a:r>
            <a:r>
              <a:rPr lang="nl-BE" sz="2400" dirty="0" err="1"/>
              <a:t>doelgroepspecifieke</a:t>
            </a:r>
            <a:r>
              <a:rPr lang="nl-BE" sz="2400" dirty="0"/>
              <a:t> </a:t>
            </a:r>
            <a:r>
              <a:rPr lang="nl-BE" sz="2400" dirty="0" smtClean="0"/>
              <a:t>begeleiding.</a:t>
            </a:r>
            <a:endParaRPr lang="nl-BE" sz="2400" dirty="0"/>
          </a:p>
          <a:p>
            <a:endParaRPr lang="nl-BE" sz="2400" dirty="0" smtClean="0"/>
          </a:p>
          <a:p>
            <a:endParaRPr lang="nl-BE" sz="2400" dirty="0"/>
          </a:p>
          <a:p>
            <a:endParaRPr lang="nl-BE" dirty="0"/>
          </a:p>
        </p:txBody>
      </p:sp>
      <p:pic>
        <p:nvPicPr>
          <p:cNvPr id="4" name="Afbeelding 3"/>
          <p:cNvPicPr>
            <a:picLocks noChangeAspect="1"/>
          </p:cNvPicPr>
          <p:nvPr/>
        </p:nvPicPr>
        <p:blipFill>
          <a:blip r:embed="rId2"/>
          <a:stretch>
            <a:fillRect/>
          </a:stretch>
        </p:blipFill>
        <p:spPr>
          <a:xfrm>
            <a:off x="7505586" y="-12725"/>
            <a:ext cx="1629767" cy="2069310"/>
          </a:xfrm>
          <a:prstGeom prst="rect">
            <a:avLst/>
          </a:prstGeom>
        </p:spPr>
      </p:pic>
    </p:spTree>
    <p:extLst>
      <p:ext uri="{BB962C8B-B14F-4D97-AF65-F5344CB8AC3E}">
        <p14:creationId xmlns:p14="http://schemas.microsoft.com/office/powerpoint/2010/main" val="3935582834"/>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BE" sz="2400" dirty="0" smtClean="0"/>
          </a:p>
          <a:p>
            <a:r>
              <a:rPr lang="nl-BE" sz="2400" dirty="0" smtClean="0"/>
              <a:t>De wachtlijst van vzw Victor is geen bodemloze put: de combinatie van onze nieuwe trajecten, de invoering van de kortere begeleidingsduur en het aantal schrappingen zorgen voor een status quo.</a:t>
            </a:r>
          </a:p>
          <a:p>
            <a:r>
              <a:rPr lang="nl-BE" sz="2400" dirty="0" smtClean="0"/>
              <a:t>Nu is het aan de overheid om de daling in te zetten</a:t>
            </a:r>
            <a:r>
              <a:rPr lang="nl-BE" sz="2400" dirty="0"/>
              <a:t>. </a:t>
            </a:r>
            <a:endParaRPr lang="nl-BE" sz="2400" dirty="0" smtClean="0"/>
          </a:p>
          <a:p>
            <a:r>
              <a:rPr lang="nl-BE" sz="2400" dirty="0" smtClean="0"/>
              <a:t>Aandachtspunt</a:t>
            </a:r>
            <a:r>
              <a:rPr lang="nl-BE" sz="2400" dirty="0"/>
              <a:t>: de wachtlijstcijfers van de overheid stroken niet met de realiteit: de wachtlijstgegevens RTH worden niet centraal bijgehouden!</a:t>
            </a:r>
          </a:p>
          <a:p>
            <a:endParaRPr lang="nl-BE" sz="2400" dirty="0" smtClean="0"/>
          </a:p>
        </p:txBody>
      </p:sp>
      <p:pic>
        <p:nvPicPr>
          <p:cNvPr id="5" name="Afbeelding 4"/>
          <p:cNvPicPr>
            <a:picLocks noChangeAspect="1"/>
          </p:cNvPicPr>
          <p:nvPr/>
        </p:nvPicPr>
        <p:blipFill>
          <a:blip r:embed="rId2"/>
          <a:stretch>
            <a:fillRect/>
          </a:stretch>
        </p:blipFill>
        <p:spPr>
          <a:xfrm>
            <a:off x="7380312" y="0"/>
            <a:ext cx="1627773" cy="2066723"/>
          </a:xfrm>
          <a:prstGeom prst="rect">
            <a:avLst/>
          </a:prstGeom>
        </p:spPr>
      </p:pic>
    </p:spTree>
    <p:extLst>
      <p:ext uri="{BB962C8B-B14F-4D97-AF65-F5344CB8AC3E}">
        <p14:creationId xmlns:p14="http://schemas.microsoft.com/office/powerpoint/2010/main" val="418618166"/>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BE"/>
          </a:p>
        </p:txBody>
      </p:sp>
      <p:sp>
        <p:nvSpPr>
          <p:cNvPr id="3" name="Tijdelijke aanduiding voor inhoud 2"/>
          <p:cNvSpPr>
            <a:spLocks noGrp="1"/>
          </p:cNvSpPr>
          <p:nvPr>
            <p:ph idx="1"/>
          </p:nvPr>
        </p:nvSpPr>
        <p:spPr/>
        <p:txBody>
          <a:bodyPr/>
          <a:lstStyle/>
          <a:p>
            <a:endParaRPr lang="nl-BE" sz="2400" dirty="0" smtClean="0"/>
          </a:p>
          <a:p>
            <a:r>
              <a:rPr lang="nl-BE" sz="2400" dirty="0" smtClean="0"/>
              <a:t>Wederom hebben de medewerkers van vzw Victor het beste van zichzelf gegeven</a:t>
            </a:r>
          </a:p>
          <a:p>
            <a:r>
              <a:rPr lang="nl-BE" sz="2400" dirty="0" smtClean="0"/>
              <a:t>Medewerkers zitten boordevol ideeën.</a:t>
            </a:r>
          </a:p>
          <a:p>
            <a:r>
              <a:rPr lang="nl-BE" sz="2400" dirty="0" smtClean="0"/>
              <a:t>We hebben tijd en ruimte nodig om ideeën aan te pakken.</a:t>
            </a:r>
          </a:p>
          <a:p>
            <a:r>
              <a:rPr lang="nl-BE" sz="2400" dirty="0" smtClean="0"/>
              <a:t>In tussentijd doen we wat we kunnen, niet wat we willen: we kunnen 2 liter immers niet in een kan van 1 liter krijgen: er zou teveel verloren gaan.</a:t>
            </a:r>
            <a:endParaRPr lang="nl-BE" sz="2400" dirty="0"/>
          </a:p>
        </p:txBody>
      </p:sp>
      <p:pic>
        <p:nvPicPr>
          <p:cNvPr id="4" name="Afbeelding 3"/>
          <p:cNvPicPr>
            <a:picLocks noChangeAspect="1"/>
          </p:cNvPicPr>
          <p:nvPr/>
        </p:nvPicPr>
        <p:blipFill>
          <a:blip r:embed="rId2"/>
          <a:stretch>
            <a:fillRect/>
          </a:stretch>
        </p:blipFill>
        <p:spPr>
          <a:xfrm>
            <a:off x="7503403" y="0"/>
            <a:ext cx="1627773" cy="2066723"/>
          </a:xfrm>
          <a:prstGeom prst="rect">
            <a:avLst/>
          </a:prstGeom>
        </p:spPr>
      </p:pic>
    </p:spTree>
    <p:extLst>
      <p:ext uri="{BB962C8B-B14F-4D97-AF65-F5344CB8AC3E}">
        <p14:creationId xmlns:p14="http://schemas.microsoft.com/office/powerpoint/2010/main" val="1437525737"/>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3200" u="sng" dirty="0" smtClean="0">
                <a:solidFill>
                  <a:schemeClr val="tx1"/>
                </a:solidFill>
              </a:rPr>
              <a:t>Dank aan…</a:t>
            </a:r>
            <a:endParaRPr lang="nl-BE" sz="3200" u="sng" dirty="0">
              <a:solidFill>
                <a:schemeClr val="tx1"/>
              </a:solidFill>
            </a:endParaRPr>
          </a:p>
        </p:txBody>
      </p:sp>
      <p:sp>
        <p:nvSpPr>
          <p:cNvPr id="3" name="Tijdelijke aanduiding voor inhoud 2"/>
          <p:cNvSpPr>
            <a:spLocks noGrp="1"/>
          </p:cNvSpPr>
          <p:nvPr>
            <p:ph idx="1"/>
          </p:nvPr>
        </p:nvSpPr>
        <p:spPr/>
        <p:txBody>
          <a:bodyPr numCol="2"/>
          <a:lstStyle/>
          <a:p>
            <a:pPr marL="0" lvl="0" indent="0" algn="ctr">
              <a:buNone/>
            </a:pPr>
            <a:r>
              <a:rPr lang="nl-BE" sz="2800" u="sng" dirty="0" smtClean="0">
                <a:solidFill>
                  <a:srgbClr val="000000"/>
                </a:solidFill>
                <a:latin typeface="+mj-lt"/>
              </a:rPr>
              <a:t>Onze sponsors</a:t>
            </a:r>
          </a:p>
          <a:p>
            <a:endParaRPr lang="en-GB" sz="1800" dirty="0" smtClean="0">
              <a:latin typeface="Trebuchet MS" panose="020B0603020202020204" pitchFamily="34" charset="0"/>
            </a:endParaRPr>
          </a:p>
          <a:p>
            <a:r>
              <a:rPr lang="nl-NL" sz="1600" b="1" dirty="0"/>
              <a:t>BOSS </a:t>
            </a:r>
            <a:r>
              <a:rPr lang="nl-NL" sz="1600" b="1" dirty="0" err="1"/>
              <a:t>paints</a:t>
            </a:r>
            <a:endParaRPr lang="nl-BE" sz="1600" dirty="0"/>
          </a:p>
          <a:p>
            <a:r>
              <a:rPr lang="nl-NL" sz="1600" b="1" dirty="0" smtClean="0"/>
              <a:t>15 </a:t>
            </a:r>
            <a:r>
              <a:rPr lang="nl-NL" sz="1600" b="1" dirty="0"/>
              <a:t>gezinnen / sympathisanten</a:t>
            </a:r>
            <a:endParaRPr lang="nl-BE" sz="1600" dirty="0"/>
          </a:p>
          <a:p>
            <a:r>
              <a:rPr lang="nl-NL" sz="1600" b="1" dirty="0" smtClean="0"/>
              <a:t>Sociale </a:t>
            </a:r>
            <a:r>
              <a:rPr lang="nl-NL" sz="1600" b="1" dirty="0"/>
              <a:t>Maribel</a:t>
            </a:r>
            <a:endParaRPr lang="nl-BE" sz="1600" dirty="0"/>
          </a:p>
          <a:p>
            <a:r>
              <a:rPr lang="nl-NL" sz="1600" b="1" dirty="0" smtClean="0"/>
              <a:t>Parochiaal </a:t>
            </a:r>
            <a:r>
              <a:rPr lang="nl-NL" sz="1600" b="1" dirty="0"/>
              <a:t>Zangkoor Zwevezele</a:t>
            </a:r>
            <a:endParaRPr lang="nl-BE" sz="1600" dirty="0"/>
          </a:p>
          <a:p>
            <a:r>
              <a:rPr lang="nl-NL" sz="1600" b="1" dirty="0" smtClean="0"/>
              <a:t>Kloen </a:t>
            </a:r>
            <a:endParaRPr lang="nl-BE" sz="1600" dirty="0"/>
          </a:p>
          <a:p>
            <a:r>
              <a:rPr lang="nl-NL" sz="1600" b="1" dirty="0" err="1" smtClean="0"/>
              <a:t>Zonta</a:t>
            </a:r>
            <a:r>
              <a:rPr lang="nl-NL" sz="1600" b="1" dirty="0" smtClean="0"/>
              <a:t> </a:t>
            </a:r>
            <a:r>
              <a:rPr lang="nl-NL" sz="1600" b="1" dirty="0"/>
              <a:t>De Haan</a:t>
            </a:r>
            <a:endParaRPr lang="nl-BE" sz="1600" dirty="0"/>
          </a:p>
          <a:p>
            <a:r>
              <a:rPr lang="nl-NL" sz="1600" b="1" dirty="0" smtClean="0"/>
              <a:t>Warmste </a:t>
            </a:r>
            <a:r>
              <a:rPr lang="nl-NL" sz="1600" b="1" dirty="0"/>
              <a:t>Weekend Wervik</a:t>
            </a:r>
            <a:endParaRPr lang="nl-BE" sz="1600" dirty="0"/>
          </a:p>
          <a:p>
            <a:r>
              <a:rPr lang="nl-NL" sz="1600" b="1" dirty="0" smtClean="0"/>
              <a:t>Inner </a:t>
            </a:r>
            <a:r>
              <a:rPr lang="nl-NL" sz="1600" b="1" dirty="0"/>
              <a:t>Wheel Midden-West-Vlaanderen</a:t>
            </a:r>
            <a:endParaRPr lang="nl-BE" sz="1600" dirty="0"/>
          </a:p>
          <a:p>
            <a:r>
              <a:rPr lang="nl-NL" sz="1600" b="1" dirty="0" smtClean="0"/>
              <a:t>Vrouw </a:t>
            </a:r>
            <a:r>
              <a:rPr lang="nl-NL" sz="1600" b="1" dirty="0"/>
              <a:t>&amp; Maatschappij Roeselare</a:t>
            </a:r>
            <a:endParaRPr lang="nl-BE" sz="1600" dirty="0"/>
          </a:p>
          <a:p>
            <a:r>
              <a:rPr lang="nl-NL" sz="1600" b="1" dirty="0" smtClean="0"/>
              <a:t>VISO </a:t>
            </a:r>
            <a:r>
              <a:rPr lang="nl-NL" sz="1600" b="1" dirty="0"/>
              <a:t>Roeselare</a:t>
            </a:r>
            <a:endParaRPr lang="nl-BE" sz="1600" dirty="0"/>
          </a:p>
          <a:p>
            <a:endParaRPr lang="nl-NL" sz="1600" b="1" dirty="0" smtClean="0"/>
          </a:p>
          <a:p>
            <a:endParaRPr lang="nl-NL" sz="1600" b="1" dirty="0"/>
          </a:p>
          <a:p>
            <a:endParaRPr lang="nl-NL" sz="1600" b="1" dirty="0" smtClean="0"/>
          </a:p>
          <a:p>
            <a:endParaRPr lang="nl-NL" sz="1600" b="1" dirty="0"/>
          </a:p>
          <a:p>
            <a:endParaRPr lang="nl-NL" sz="1600" b="1" dirty="0" smtClean="0"/>
          </a:p>
          <a:p>
            <a:r>
              <a:rPr lang="nl-NL" sz="1600" b="1" dirty="0" smtClean="0"/>
              <a:t>Broers </a:t>
            </a:r>
            <a:r>
              <a:rPr lang="nl-NL" sz="1600" b="1" dirty="0"/>
              <a:t>Sercu</a:t>
            </a:r>
            <a:endParaRPr lang="nl-BE" sz="1600" dirty="0"/>
          </a:p>
          <a:p>
            <a:r>
              <a:rPr lang="nl-NL" sz="1600" b="1" dirty="0" smtClean="0"/>
              <a:t>Studio </a:t>
            </a:r>
            <a:r>
              <a:rPr lang="nl-NL" sz="1600" b="1" dirty="0"/>
              <a:t>Brussel - Music For Life</a:t>
            </a:r>
            <a:endParaRPr lang="nl-BE" sz="1600" dirty="0"/>
          </a:p>
          <a:p>
            <a:r>
              <a:rPr lang="nl-NL" sz="1600" b="1" dirty="0" smtClean="0"/>
              <a:t>Thijs </a:t>
            </a:r>
            <a:r>
              <a:rPr lang="nl-NL" sz="1600" b="1" dirty="0"/>
              <a:t>Vander </a:t>
            </a:r>
            <a:r>
              <a:rPr lang="nl-NL" sz="1600" b="1" dirty="0" err="1"/>
              <a:t>Meiren</a:t>
            </a:r>
            <a:endParaRPr lang="nl-BE" sz="1600" dirty="0"/>
          </a:p>
          <a:p>
            <a:r>
              <a:rPr lang="nl-NL" sz="1600" b="1" dirty="0" smtClean="0"/>
              <a:t>10 </a:t>
            </a:r>
            <a:r>
              <a:rPr lang="nl-NL" sz="1600" b="1" dirty="0"/>
              <a:t>West-Vlaamse gemeentebesturen</a:t>
            </a:r>
            <a:endParaRPr lang="nl-BE" sz="1600" dirty="0"/>
          </a:p>
          <a:p>
            <a:pPr marL="400050" lvl="1" indent="0">
              <a:buNone/>
            </a:pPr>
            <a:r>
              <a:rPr lang="nl-NL" sz="1200" dirty="0"/>
              <a:t>(Anzegem, De Haan, Ledegem, Lendelede, Lichtervelde, Lo-Reninge, Moorslede, Oostkamp, Waregem, Zwevegem)</a:t>
            </a:r>
            <a:endParaRPr lang="nl-BE" sz="1200" dirty="0"/>
          </a:p>
          <a:p>
            <a:r>
              <a:rPr lang="nl-NL" sz="1600" b="1" dirty="0"/>
              <a:t> </a:t>
            </a:r>
            <a:r>
              <a:rPr lang="nl-NL" sz="1600" b="1" dirty="0" smtClean="0"/>
              <a:t>De </a:t>
            </a:r>
            <a:r>
              <a:rPr lang="nl-NL" sz="1600" b="1" dirty="0"/>
              <a:t>Vrienden van Victor</a:t>
            </a:r>
            <a:endParaRPr lang="nl-BE" sz="1600" dirty="0"/>
          </a:p>
          <a:p>
            <a:r>
              <a:rPr lang="nl-NL" sz="1600" b="1" dirty="0"/>
              <a:t> </a:t>
            </a:r>
            <a:r>
              <a:rPr lang="nl-NL" sz="1600" b="1" dirty="0" smtClean="0"/>
              <a:t>VIVO</a:t>
            </a:r>
            <a:endParaRPr lang="nl-BE" sz="1600" dirty="0"/>
          </a:p>
          <a:p>
            <a:pPr marL="0" lvl="0" indent="0">
              <a:buNone/>
            </a:pPr>
            <a:endParaRPr lang="nl-BE" sz="2400" dirty="0" smtClean="0">
              <a:solidFill>
                <a:srgbClr val="000000"/>
              </a:solidFill>
              <a:latin typeface="Trebuchet MS" panose="020B0603020202020204" pitchFamily="34" charset="0"/>
            </a:endParaRPr>
          </a:p>
        </p:txBody>
      </p:sp>
    </p:spTree>
    <p:extLst>
      <p:ext uri="{BB962C8B-B14F-4D97-AF65-F5344CB8AC3E}">
        <p14:creationId xmlns:p14="http://schemas.microsoft.com/office/powerpoint/2010/main" val="49374553"/>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sz="3200" u="sng" dirty="0">
                <a:solidFill>
                  <a:schemeClr val="tx1"/>
                </a:solidFill>
              </a:rPr>
              <a:t>Team Victor is…</a:t>
            </a:r>
          </a:p>
        </p:txBody>
      </p:sp>
      <p:sp>
        <p:nvSpPr>
          <p:cNvPr id="3" name="Tijdelijke aanduiding voor inhoud 2"/>
          <p:cNvSpPr>
            <a:spLocks noGrp="1"/>
          </p:cNvSpPr>
          <p:nvPr>
            <p:ph idx="1"/>
          </p:nvPr>
        </p:nvSpPr>
        <p:spPr/>
        <p:txBody>
          <a:bodyPr/>
          <a:lstStyle/>
          <a:p>
            <a:endParaRPr lang="nl-BE" sz="2800" dirty="0" smtClean="0"/>
          </a:p>
          <a:p>
            <a:r>
              <a:rPr lang="nl-BE" sz="2800" dirty="0" smtClean="0"/>
              <a:t>medewerkers</a:t>
            </a:r>
          </a:p>
          <a:p>
            <a:r>
              <a:rPr lang="nl-BE" sz="2800" dirty="0" smtClean="0"/>
              <a:t>bestuur</a:t>
            </a:r>
          </a:p>
          <a:p>
            <a:r>
              <a:rPr lang="nl-BE" sz="2800" dirty="0" smtClean="0"/>
              <a:t>gebruikersraad</a:t>
            </a:r>
          </a:p>
          <a:p>
            <a:r>
              <a:rPr lang="nl-BE" sz="2800" dirty="0"/>
              <a:t>b</a:t>
            </a:r>
            <a:r>
              <a:rPr lang="nl-BE" sz="2800" dirty="0" smtClean="0"/>
              <a:t>ezoekouders</a:t>
            </a:r>
          </a:p>
          <a:p>
            <a:r>
              <a:rPr lang="nl-BE" sz="2800" dirty="0"/>
              <a:t>Vrienden van Victor</a:t>
            </a:r>
          </a:p>
          <a:p>
            <a:r>
              <a:rPr lang="nl-BE" sz="2800" dirty="0" smtClean="0"/>
              <a:t>vrijwilligers</a:t>
            </a:r>
          </a:p>
          <a:p>
            <a:pPr marL="0" indent="0">
              <a:buNone/>
            </a:pPr>
            <a:endParaRPr lang="nl-BE" dirty="0" smtClean="0"/>
          </a:p>
          <a:p>
            <a:endParaRPr lang="nl-BE" dirty="0" smtClean="0"/>
          </a:p>
          <a:p>
            <a:pPr marL="0" indent="0">
              <a:buNone/>
            </a:pPr>
            <a:endParaRPr lang="nl-BE" dirty="0"/>
          </a:p>
        </p:txBody>
      </p:sp>
      <p:pic>
        <p:nvPicPr>
          <p:cNvPr id="4" name="Afbeelding 3"/>
          <p:cNvPicPr>
            <a:picLocks noChangeAspect="1"/>
          </p:cNvPicPr>
          <p:nvPr/>
        </p:nvPicPr>
        <p:blipFill>
          <a:blip r:embed="rId2"/>
          <a:stretch>
            <a:fillRect/>
          </a:stretch>
        </p:blipFill>
        <p:spPr>
          <a:xfrm>
            <a:off x="5436096" y="4869160"/>
            <a:ext cx="3419475" cy="1619250"/>
          </a:xfrm>
          <a:prstGeom prst="rect">
            <a:avLst/>
          </a:prstGeom>
        </p:spPr>
      </p:pic>
    </p:spTree>
    <p:extLst>
      <p:ext uri="{BB962C8B-B14F-4D97-AF65-F5344CB8AC3E}">
        <p14:creationId xmlns:p14="http://schemas.microsoft.com/office/powerpoint/2010/main" val="362752737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468313" y="260350"/>
            <a:ext cx="8229600" cy="1143000"/>
          </a:xfrm>
        </p:spPr>
        <p:txBody>
          <a:bodyPr/>
          <a:lstStyle/>
          <a:p>
            <a:pPr eaLnBrk="1" hangingPunct="1"/>
            <a:r>
              <a:rPr lang="nl-BE" altLang="nl-BE" sz="3200" u="sng" dirty="0" smtClean="0">
                <a:solidFill>
                  <a:schemeClr val="tx1"/>
                </a:solidFill>
              </a:rPr>
              <a:t>Personeelskenmerken</a:t>
            </a:r>
            <a:r>
              <a:rPr lang="nl-BE" altLang="nl-BE" sz="3200" dirty="0" smtClean="0">
                <a:solidFill>
                  <a:schemeClr val="tx1"/>
                </a:solidFill>
              </a:rPr>
              <a:t> </a:t>
            </a:r>
            <a:r>
              <a:rPr lang="nl-BE" altLang="nl-BE" sz="2400" dirty="0" smtClean="0">
                <a:solidFill>
                  <a:schemeClr val="tx1"/>
                </a:solidFill>
              </a:rPr>
              <a:t>(2)</a:t>
            </a:r>
            <a:endParaRPr lang="nl-NL" altLang="nl-BE" sz="2400" dirty="0" smtClean="0">
              <a:solidFill>
                <a:schemeClr val="tx1"/>
              </a:solidFill>
            </a:endParaRPr>
          </a:p>
        </p:txBody>
      </p:sp>
      <p:sp>
        <p:nvSpPr>
          <p:cNvPr id="23554" name="Rectangle 3"/>
          <p:cNvSpPr>
            <a:spLocks noGrp="1" noChangeArrowheads="1"/>
          </p:cNvSpPr>
          <p:nvPr>
            <p:ph type="body" idx="1"/>
          </p:nvPr>
        </p:nvSpPr>
        <p:spPr>
          <a:xfrm>
            <a:off x="590550" y="1628775"/>
            <a:ext cx="8229600" cy="4525963"/>
          </a:xfrm>
        </p:spPr>
        <p:txBody>
          <a:bodyPr/>
          <a:lstStyle/>
          <a:p>
            <a:pPr eaLnBrk="1" hangingPunct="1">
              <a:lnSpc>
                <a:spcPct val="90000"/>
              </a:lnSpc>
            </a:pPr>
            <a:endParaRPr lang="nl-BE" altLang="nl-BE" sz="2000" dirty="0" smtClean="0">
              <a:latin typeface="Trebuchet MS" pitchFamily="34" charset="0"/>
            </a:endParaRPr>
          </a:p>
          <a:p>
            <a:pPr eaLnBrk="1" hangingPunct="1">
              <a:lnSpc>
                <a:spcPct val="90000"/>
              </a:lnSpc>
            </a:pPr>
            <a:r>
              <a:rPr lang="nl-BE" altLang="nl-BE" sz="2800" dirty="0" smtClean="0">
                <a:latin typeface="+mj-lt"/>
              </a:rPr>
              <a:t>Dienstanciënniteit </a:t>
            </a:r>
            <a:r>
              <a:rPr lang="nl-BE" altLang="nl-BE" sz="2000" dirty="0" smtClean="0">
                <a:latin typeface="+mj-lt"/>
              </a:rPr>
              <a:t>(VTE):</a:t>
            </a:r>
          </a:p>
          <a:p>
            <a:pPr lvl="1" eaLnBrk="1" hangingPunct="1">
              <a:lnSpc>
                <a:spcPct val="90000"/>
              </a:lnSpc>
            </a:pPr>
            <a:r>
              <a:rPr lang="nl-BE" altLang="nl-BE" sz="1800" u="sng" dirty="0" smtClean="0">
                <a:latin typeface="+mj-lt"/>
              </a:rPr>
              <a:t>&lt;</a:t>
            </a:r>
            <a:r>
              <a:rPr lang="nl-BE" altLang="nl-BE" sz="1800" dirty="0" smtClean="0">
                <a:latin typeface="+mj-lt"/>
              </a:rPr>
              <a:t> 5 jaar:		33%</a:t>
            </a:r>
          </a:p>
          <a:p>
            <a:pPr lvl="1" eaLnBrk="1" hangingPunct="1">
              <a:lnSpc>
                <a:spcPct val="90000"/>
              </a:lnSpc>
            </a:pPr>
            <a:r>
              <a:rPr lang="nl-BE" altLang="nl-BE" sz="1800" dirty="0" smtClean="0">
                <a:latin typeface="+mj-lt"/>
              </a:rPr>
              <a:t>6 – 10 jaar:	43%</a:t>
            </a:r>
          </a:p>
          <a:p>
            <a:pPr lvl="1" eaLnBrk="1" hangingPunct="1">
              <a:lnSpc>
                <a:spcPct val="90000"/>
              </a:lnSpc>
            </a:pPr>
            <a:r>
              <a:rPr lang="nl-BE" altLang="nl-BE" sz="1800" dirty="0" smtClean="0">
                <a:latin typeface="+mj-lt"/>
              </a:rPr>
              <a:t>11 – 15 jaar:	16%</a:t>
            </a:r>
          </a:p>
          <a:p>
            <a:pPr lvl="1" eaLnBrk="1" hangingPunct="1">
              <a:lnSpc>
                <a:spcPct val="90000"/>
              </a:lnSpc>
            </a:pPr>
            <a:r>
              <a:rPr lang="nl-BE" altLang="nl-BE" sz="1800" dirty="0" smtClean="0">
                <a:latin typeface="+mj-lt"/>
              </a:rPr>
              <a:t>16 – 20 jaar:	3%</a:t>
            </a:r>
          </a:p>
          <a:p>
            <a:pPr lvl="1" eaLnBrk="1" hangingPunct="1">
              <a:lnSpc>
                <a:spcPct val="90000"/>
              </a:lnSpc>
            </a:pPr>
            <a:r>
              <a:rPr lang="nl-BE" altLang="nl-BE" sz="1800" dirty="0" smtClean="0">
                <a:latin typeface="+mj-lt"/>
              </a:rPr>
              <a:t>&gt; 20 jaar:		4%</a:t>
            </a:r>
          </a:p>
          <a:p>
            <a:pPr lvl="1" eaLnBrk="1" hangingPunct="1">
              <a:lnSpc>
                <a:spcPct val="90000"/>
              </a:lnSpc>
            </a:pPr>
            <a:endParaRPr lang="nl-BE" altLang="nl-BE" sz="1800" dirty="0" smtClean="0">
              <a:latin typeface="+mj-lt"/>
            </a:endParaRPr>
          </a:p>
          <a:p>
            <a:pPr eaLnBrk="1" hangingPunct="1">
              <a:lnSpc>
                <a:spcPct val="90000"/>
              </a:lnSpc>
            </a:pPr>
            <a:r>
              <a:rPr lang="nl-BE" altLang="nl-BE" sz="2800" dirty="0" err="1" smtClean="0">
                <a:latin typeface="+mj-lt"/>
              </a:rPr>
              <a:t>Baremieke</a:t>
            </a:r>
            <a:r>
              <a:rPr lang="nl-BE" altLang="nl-BE" sz="2800" dirty="0" smtClean="0">
                <a:latin typeface="+mj-lt"/>
              </a:rPr>
              <a:t> anciënniteit </a:t>
            </a:r>
            <a:r>
              <a:rPr lang="nl-BE" altLang="nl-BE" sz="2000" dirty="0">
                <a:latin typeface="+mj-lt"/>
              </a:rPr>
              <a:t>(VTE</a:t>
            </a:r>
            <a:r>
              <a:rPr lang="nl-BE" altLang="nl-BE" sz="2000" dirty="0" smtClean="0">
                <a:latin typeface="+mj-lt"/>
              </a:rPr>
              <a:t>):</a:t>
            </a:r>
            <a:endParaRPr lang="nl-BE" altLang="nl-BE" sz="2400" dirty="0" smtClean="0">
              <a:latin typeface="+mj-lt"/>
            </a:endParaRPr>
          </a:p>
          <a:p>
            <a:pPr lvl="1" eaLnBrk="1" hangingPunct="1">
              <a:lnSpc>
                <a:spcPct val="90000"/>
              </a:lnSpc>
            </a:pPr>
            <a:r>
              <a:rPr lang="nl-BE" altLang="nl-BE" sz="1800" u="sng" dirty="0" smtClean="0">
                <a:latin typeface="+mj-lt"/>
              </a:rPr>
              <a:t>&lt;</a:t>
            </a:r>
            <a:r>
              <a:rPr lang="nl-BE" altLang="nl-BE" sz="1800" dirty="0" smtClean="0">
                <a:latin typeface="+mj-lt"/>
              </a:rPr>
              <a:t> 5 jaar:		10%</a:t>
            </a:r>
          </a:p>
          <a:p>
            <a:pPr lvl="1" eaLnBrk="1" hangingPunct="1">
              <a:lnSpc>
                <a:spcPct val="90000"/>
              </a:lnSpc>
            </a:pPr>
            <a:r>
              <a:rPr lang="nl-BE" altLang="nl-BE" sz="1800" dirty="0" smtClean="0">
                <a:latin typeface="+mj-lt"/>
              </a:rPr>
              <a:t>6 – 10 jaar:	32%</a:t>
            </a:r>
          </a:p>
          <a:p>
            <a:pPr lvl="1" eaLnBrk="1" hangingPunct="1">
              <a:lnSpc>
                <a:spcPct val="90000"/>
              </a:lnSpc>
            </a:pPr>
            <a:r>
              <a:rPr lang="nl-BE" altLang="nl-BE" sz="1800" dirty="0" smtClean="0">
                <a:latin typeface="+mj-lt"/>
              </a:rPr>
              <a:t>11 – 15 jaar:	24%</a:t>
            </a:r>
          </a:p>
          <a:p>
            <a:pPr lvl="1" eaLnBrk="1" hangingPunct="1">
              <a:lnSpc>
                <a:spcPct val="90000"/>
              </a:lnSpc>
            </a:pPr>
            <a:r>
              <a:rPr lang="nl-BE" altLang="nl-BE" sz="1800" dirty="0" smtClean="0">
                <a:latin typeface="+mj-lt"/>
              </a:rPr>
              <a:t>16 – 20 jaar:	</a:t>
            </a:r>
            <a:r>
              <a:rPr lang="nl-BE" altLang="nl-BE" sz="1800" dirty="0">
                <a:latin typeface="+mj-lt"/>
              </a:rPr>
              <a:t>4</a:t>
            </a:r>
            <a:r>
              <a:rPr lang="nl-BE" altLang="nl-BE" sz="1800" dirty="0" smtClean="0">
                <a:latin typeface="+mj-lt"/>
              </a:rPr>
              <a:t>%</a:t>
            </a:r>
          </a:p>
          <a:p>
            <a:pPr lvl="1" eaLnBrk="1" hangingPunct="1">
              <a:lnSpc>
                <a:spcPct val="90000"/>
              </a:lnSpc>
            </a:pPr>
            <a:r>
              <a:rPr lang="nl-BE" altLang="nl-BE" sz="1800" dirty="0" smtClean="0">
                <a:latin typeface="+mj-lt"/>
              </a:rPr>
              <a:t>&gt; 20 jaar:		30%</a:t>
            </a:r>
            <a:endParaRPr lang="nl-NL" altLang="nl-BE" sz="1800" dirty="0" smtClean="0">
              <a:latin typeface="+mj-lt"/>
            </a:endParaRPr>
          </a:p>
        </p:txBody>
      </p:sp>
    </p:spTree>
    <p:extLst>
      <p:ext uri="{BB962C8B-B14F-4D97-AF65-F5344CB8AC3E}">
        <p14:creationId xmlns:p14="http://schemas.microsoft.com/office/powerpoint/2010/main" val="3719403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nl-BE" altLang="nl-BE" sz="3200" u="sng" dirty="0" smtClean="0">
                <a:solidFill>
                  <a:schemeClr val="tx1"/>
                </a:solidFill>
              </a:rPr>
              <a:t>Personeelskenmerken</a:t>
            </a:r>
            <a:r>
              <a:rPr lang="nl-BE" altLang="nl-BE" sz="3200" dirty="0" smtClean="0">
                <a:solidFill>
                  <a:schemeClr val="tx1"/>
                </a:solidFill>
              </a:rPr>
              <a:t> </a:t>
            </a:r>
            <a:r>
              <a:rPr lang="nl-BE" altLang="nl-BE" sz="2400" dirty="0" smtClean="0">
                <a:solidFill>
                  <a:schemeClr val="tx1"/>
                </a:solidFill>
              </a:rPr>
              <a:t>(3)</a:t>
            </a:r>
            <a:endParaRPr lang="nl-NL" altLang="nl-BE" sz="2400" dirty="0" smtClean="0">
              <a:solidFill>
                <a:schemeClr val="tx1"/>
              </a:solidFill>
            </a:endParaRPr>
          </a:p>
        </p:txBody>
      </p:sp>
      <p:sp>
        <p:nvSpPr>
          <p:cNvPr id="24578" name="Rectangle 3"/>
          <p:cNvSpPr>
            <a:spLocks noGrp="1" noChangeArrowheads="1"/>
          </p:cNvSpPr>
          <p:nvPr>
            <p:ph type="body" idx="1"/>
          </p:nvPr>
        </p:nvSpPr>
        <p:spPr/>
        <p:txBody>
          <a:bodyPr/>
          <a:lstStyle/>
          <a:p>
            <a:pPr eaLnBrk="1" hangingPunct="1"/>
            <a:endParaRPr lang="nl-BE" altLang="nl-BE" sz="2400" dirty="0" smtClean="0">
              <a:latin typeface="Trebuchet MS" pitchFamily="34" charset="0"/>
            </a:endParaRPr>
          </a:p>
          <a:p>
            <a:pPr eaLnBrk="1" hangingPunct="1"/>
            <a:r>
              <a:rPr lang="nl-BE" altLang="nl-BE" sz="2400" dirty="0" smtClean="0">
                <a:latin typeface="+mj-lt"/>
              </a:rPr>
              <a:t>Opleidingskenmerken:</a:t>
            </a:r>
          </a:p>
          <a:p>
            <a:pPr lvl="1" eaLnBrk="1" hangingPunct="1"/>
            <a:r>
              <a:rPr lang="nl-BE" altLang="nl-BE" sz="2000" dirty="0" smtClean="0">
                <a:latin typeface="+mj-lt"/>
              </a:rPr>
              <a:t>Master:				36%</a:t>
            </a:r>
          </a:p>
          <a:p>
            <a:pPr lvl="1" eaLnBrk="1" hangingPunct="1"/>
            <a:r>
              <a:rPr lang="nl-BE" altLang="nl-BE" sz="2000" dirty="0" smtClean="0">
                <a:latin typeface="+mj-lt"/>
              </a:rPr>
              <a:t>Bachelor: 			59%		</a:t>
            </a:r>
          </a:p>
          <a:p>
            <a:pPr lvl="1" eaLnBrk="1" hangingPunct="1"/>
            <a:r>
              <a:rPr lang="nl-BE" altLang="nl-BE" sz="2000" dirty="0" smtClean="0">
                <a:latin typeface="+mj-lt"/>
              </a:rPr>
              <a:t>Hoger secundair onderwijs:	6%</a:t>
            </a:r>
          </a:p>
          <a:p>
            <a:pPr lvl="1" eaLnBrk="1" hangingPunct="1"/>
            <a:r>
              <a:rPr lang="nl-BE" altLang="nl-BE" sz="2000" dirty="0" smtClean="0">
                <a:latin typeface="+mj-lt"/>
              </a:rPr>
              <a:t>Lager secundair onderwijs:  	/</a:t>
            </a:r>
          </a:p>
          <a:p>
            <a:pPr eaLnBrk="1" hangingPunct="1"/>
            <a:endParaRPr lang="nl-BE" altLang="nl-BE" sz="2400" dirty="0" smtClean="0">
              <a:latin typeface="+mj-lt"/>
            </a:endParaRPr>
          </a:p>
          <a:p>
            <a:pPr eaLnBrk="1" hangingPunct="1"/>
            <a:r>
              <a:rPr lang="nl-BE" altLang="nl-BE" sz="2400" dirty="0" smtClean="0">
                <a:latin typeface="+mj-lt"/>
              </a:rPr>
              <a:t>Functiekenmerken:</a:t>
            </a:r>
          </a:p>
          <a:p>
            <a:pPr lvl="1" eaLnBrk="1" hangingPunct="1"/>
            <a:r>
              <a:rPr lang="nl-BE" altLang="nl-BE" sz="2000" dirty="0" smtClean="0">
                <a:latin typeface="+mj-lt"/>
              </a:rPr>
              <a:t>Leidinggevend:	4%</a:t>
            </a:r>
          </a:p>
          <a:p>
            <a:pPr lvl="1" eaLnBrk="1" hangingPunct="1"/>
            <a:r>
              <a:rPr lang="nl-BE" altLang="nl-BE" sz="2000" dirty="0" smtClean="0">
                <a:latin typeface="+mj-lt"/>
              </a:rPr>
              <a:t>Begeleidend:	86%</a:t>
            </a:r>
          </a:p>
          <a:p>
            <a:pPr lvl="1" eaLnBrk="1" hangingPunct="1"/>
            <a:r>
              <a:rPr lang="nl-BE" altLang="nl-BE" sz="2000" dirty="0" smtClean="0">
                <a:latin typeface="+mj-lt"/>
              </a:rPr>
              <a:t>Ondersteunend:	10%</a:t>
            </a:r>
          </a:p>
          <a:p>
            <a:pPr lvl="1" eaLnBrk="1" hangingPunct="1"/>
            <a:endParaRPr lang="nl-NL" altLang="nl-BE" sz="2000" dirty="0" smtClean="0">
              <a:latin typeface="Trebuchet MS" pitchFamily="34" charset="0"/>
            </a:endParaRPr>
          </a:p>
        </p:txBody>
      </p:sp>
    </p:spTree>
    <p:extLst>
      <p:ext uri="{BB962C8B-B14F-4D97-AF65-F5344CB8AC3E}">
        <p14:creationId xmlns:p14="http://schemas.microsoft.com/office/powerpoint/2010/main" val="414265329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468313" y="260350"/>
            <a:ext cx="8229600" cy="1143000"/>
          </a:xfrm>
        </p:spPr>
        <p:txBody>
          <a:bodyPr/>
          <a:lstStyle/>
          <a:p>
            <a:pPr eaLnBrk="1" hangingPunct="1"/>
            <a:r>
              <a:rPr lang="nl-BE" altLang="nl-BE" sz="3200" u="sng" dirty="0" smtClean="0">
                <a:solidFill>
                  <a:schemeClr val="tx1"/>
                </a:solidFill>
              </a:rPr>
              <a:t>Personeelskenmerken</a:t>
            </a:r>
            <a:r>
              <a:rPr lang="nl-BE" altLang="nl-BE" sz="3200" dirty="0" smtClean="0">
                <a:solidFill>
                  <a:schemeClr val="tx1"/>
                </a:solidFill>
              </a:rPr>
              <a:t> </a:t>
            </a:r>
            <a:r>
              <a:rPr lang="nl-BE" altLang="nl-BE" sz="2400" dirty="0" smtClean="0">
                <a:solidFill>
                  <a:schemeClr val="tx1"/>
                </a:solidFill>
              </a:rPr>
              <a:t>(4)</a:t>
            </a:r>
            <a:endParaRPr lang="nl-NL" altLang="nl-BE" sz="4000" dirty="0" smtClean="0">
              <a:solidFill>
                <a:schemeClr val="tx1"/>
              </a:solidFill>
            </a:endParaRPr>
          </a:p>
        </p:txBody>
      </p:sp>
      <p:sp>
        <p:nvSpPr>
          <p:cNvPr id="25602" name="Rectangle 3"/>
          <p:cNvSpPr>
            <a:spLocks noGrp="1" noChangeArrowheads="1"/>
          </p:cNvSpPr>
          <p:nvPr>
            <p:ph type="body" idx="1"/>
          </p:nvPr>
        </p:nvSpPr>
        <p:spPr/>
        <p:txBody>
          <a:bodyPr/>
          <a:lstStyle/>
          <a:p>
            <a:pPr eaLnBrk="1" hangingPunct="1">
              <a:lnSpc>
                <a:spcPct val="90000"/>
              </a:lnSpc>
            </a:pPr>
            <a:endParaRPr lang="nl-BE" altLang="nl-BE" sz="2400" dirty="0" smtClean="0">
              <a:latin typeface="+mj-lt"/>
            </a:endParaRPr>
          </a:p>
          <a:p>
            <a:pPr eaLnBrk="1" hangingPunct="1">
              <a:lnSpc>
                <a:spcPct val="90000"/>
              </a:lnSpc>
            </a:pPr>
            <a:r>
              <a:rPr lang="nl-BE" altLang="nl-BE" sz="2400" dirty="0" smtClean="0">
                <a:latin typeface="+mj-lt"/>
              </a:rPr>
              <a:t>Verzuimkenmerken (in </a:t>
            </a:r>
            <a:r>
              <a:rPr lang="nl-BE" altLang="nl-BE" sz="2400" dirty="0" err="1" smtClean="0">
                <a:latin typeface="+mj-lt"/>
              </a:rPr>
              <a:t>uurcapaciteit</a:t>
            </a:r>
            <a:r>
              <a:rPr lang="nl-BE" altLang="nl-BE" sz="2400" dirty="0" smtClean="0">
                <a:latin typeface="+mj-lt"/>
              </a:rPr>
              <a:t>):</a:t>
            </a:r>
          </a:p>
          <a:p>
            <a:pPr lvl="1" eaLnBrk="1" hangingPunct="1">
              <a:lnSpc>
                <a:spcPct val="90000"/>
              </a:lnSpc>
            </a:pPr>
            <a:r>
              <a:rPr lang="nl-BE" altLang="nl-BE" sz="2000" dirty="0" smtClean="0">
                <a:latin typeface="+mj-lt"/>
              </a:rPr>
              <a:t>= alle uren afwezigheid door ziekte, arbeidsongeval, zwangerschap, klein verlet, familiale redenen</a:t>
            </a:r>
          </a:p>
          <a:p>
            <a:pPr lvl="1" eaLnBrk="1" hangingPunct="1">
              <a:lnSpc>
                <a:spcPct val="90000"/>
              </a:lnSpc>
            </a:pPr>
            <a:r>
              <a:rPr lang="nl-BE" altLang="nl-BE" sz="2000" dirty="0" smtClean="0">
                <a:latin typeface="+mj-lt"/>
              </a:rPr>
              <a:t>Totaal: 8,95%</a:t>
            </a:r>
          </a:p>
          <a:p>
            <a:pPr lvl="2" eaLnBrk="1" hangingPunct="1">
              <a:lnSpc>
                <a:spcPct val="90000"/>
              </a:lnSpc>
            </a:pPr>
            <a:r>
              <a:rPr lang="nl-BE" altLang="nl-BE" sz="1800" dirty="0" smtClean="0">
                <a:latin typeface="+mj-lt"/>
              </a:rPr>
              <a:t>75%	ziekteverzuim</a:t>
            </a:r>
          </a:p>
          <a:p>
            <a:pPr lvl="2" eaLnBrk="1" hangingPunct="1">
              <a:lnSpc>
                <a:spcPct val="90000"/>
              </a:lnSpc>
            </a:pPr>
            <a:r>
              <a:rPr lang="nl-BE" altLang="nl-BE" sz="1800" dirty="0">
                <a:latin typeface="+mj-lt"/>
              </a:rPr>
              <a:t>0</a:t>
            </a:r>
            <a:r>
              <a:rPr lang="nl-BE" altLang="nl-BE" sz="1800" dirty="0" smtClean="0">
                <a:latin typeface="+mj-lt"/>
              </a:rPr>
              <a:t>% 	arbeidsongeval</a:t>
            </a:r>
          </a:p>
          <a:p>
            <a:pPr lvl="2" eaLnBrk="1" hangingPunct="1">
              <a:lnSpc>
                <a:spcPct val="90000"/>
              </a:lnSpc>
            </a:pPr>
            <a:r>
              <a:rPr lang="nl-BE" altLang="nl-BE" sz="1800" dirty="0" smtClean="0">
                <a:latin typeface="+mj-lt"/>
              </a:rPr>
              <a:t>25%	zwangerschap</a:t>
            </a:r>
          </a:p>
          <a:p>
            <a:pPr eaLnBrk="1" hangingPunct="1">
              <a:lnSpc>
                <a:spcPct val="90000"/>
              </a:lnSpc>
            </a:pPr>
            <a:endParaRPr lang="nl-BE" altLang="nl-BE" sz="2400" dirty="0" smtClean="0">
              <a:latin typeface="+mj-lt"/>
            </a:endParaRPr>
          </a:p>
          <a:p>
            <a:pPr eaLnBrk="1" hangingPunct="1">
              <a:lnSpc>
                <a:spcPct val="90000"/>
              </a:lnSpc>
            </a:pPr>
            <a:r>
              <a:rPr lang="nl-BE" altLang="nl-BE" sz="2400" dirty="0" err="1" smtClean="0">
                <a:latin typeface="+mj-lt"/>
              </a:rPr>
              <a:t>Loopbaanonderbrekende</a:t>
            </a:r>
            <a:r>
              <a:rPr lang="nl-BE" altLang="nl-BE" sz="2400" dirty="0" smtClean="0">
                <a:latin typeface="+mj-lt"/>
              </a:rPr>
              <a:t> kenmerken:</a:t>
            </a:r>
          </a:p>
          <a:p>
            <a:pPr lvl="1" eaLnBrk="1" hangingPunct="1">
              <a:lnSpc>
                <a:spcPct val="90000"/>
              </a:lnSpc>
            </a:pPr>
            <a:r>
              <a:rPr lang="nl-BE" altLang="nl-BE" sz="2000" dirty="0" smtClean="0">
                <a:latin typeface="+mj-lt"/>
              </a:rPr>
              <a:t>31% van personeelsbestand</a:t>
            </a:r>
          </a:p>
          <a:p>
            <a:pPr lvl="2" eaLnBrk="1" hangingPunct="1">
              <a:lnSpc>
                <a:spcPct val="90000"/>
              </a:lnSpc>
            </a:pPr>
            <a:r>
              <a:rPr lang="nl-BE" altLang="nl-BE" sz="1800" dirty="0" smtClean="0">
                <a:latin typeface="+mj-lt"/>
              </a:rPr>
              <a:t>50% 	ouderschapsverlof</a:t>
            </a:r>
          </a:p>
          <a:p>
            <a:pPr lvl="2" eaLnBrk="1" hangingPunct="1">
              <a:lnSpc>
                <a:spcPct val="90000"/>
              </a:lnSpc>
            </a:pPr>
            <a:r>
              <a:rPr lang="nl-BE" altLang="nl-BE" sz="1800" dirty="0" smtClean="0">
                <a:latin typeface="+mj-lt"/>
              </a:rPr>
              <a:t>50% 	tijdskrediet</a:t>
            </a:r>
            <a:endParaRPr lang="nl-NL" altLang="nl-BE" sz="1800" dirty="0" smtClean="0">
              <a:latin typeface="+mj-lt"/>
            </a:endParaRPr>
          </a:p>
        </p:txBody>
      </p:sp>
    </p:spTree>
    <p:extLst>
      <p:ext uri="{BB962C8B-B14F-4D97-AF65-F5344CB8AC3E}">
        <p14:creationId xmlns:p14="http://schemas.microsoft.com/office/powerpoint/2010/main" val="94903073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angepast 2">
      <a:majorFont>
        <a:latin typeface="Arial"/>
        <a:ea typeface=""/>
        <a:cs typeface="Arial"/>
      </a:majorFont>
      <a:minorFont>
        <a:latin typeface="Arial"/>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8045</TotalTime>
  <Words>3170</Words>
  <Application>Microsoft Office PowerPoint</Application>
  <PresentationFormat>Diavoorstelling (4:3)</PresentationFormat>
  <Paragraphs>654</Paragraphs>
  <Slides>64</Slides>
  <Notes>36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64</vt:i4>
      </vt:variant>
    </vt:vector>
  </HeadingPairs>
  <TitlesOfParts>
    <vt:vector size="69" baseType="lpstr">
      <vt:lpstr>Arial</vt:lpstr>
      <vt:lpstr>Times New Roman</vt:lpstr>
      <vt:lpstr>Trebuchet MS</vt:lpstr>
      <vt:lpstr>Wingdings</vt:lpstr>
      <vt:lpstr>Standaardontwerp</vt:lpstr>
      <vt:lpstr>Jaarverslag 2016 vzw Victor  Voorstelling op de Algemene Vergadering – 19/06/2017    </vt:lpstr>
      <vt:lpstr>PowerPoint-presentatie</vt:lpstr>
      <vt:lpstr>PowerPoint-presentatie</vt:lpstr>
      <vt:lpstr>Ondersteuningsaanbod 2016</vt:lpstr>
      <vt:lpstr>Medewerkers op 31/12/2016</vt:lpstr>
      <vt:lpstr>Personeelskenmerken (1)</vt:lpstr>
      <vt:lpstr>Personeelskenmerken (2)</vt:lpstr>
      <vt:lpstr>Personeelskenmerken (3)</vt:lpstr>
      <vt:lpstr>Personeelskenmerken (4)</vt:lpstr>
      <vt:lpstr>Verzuim (1)</vt:lpstr>
      <vt:lpstr>Verzuim (2)</vt:lpstr>
      <vt:lpstr>Loopbaanonderbreking</vt:lpstr>
      <vt:lpstr>Personeelskenmerken (5)</vt:lpstr>
      <vt:lpstr>Aanmeldingen (2008-2016)</vt:lpstr>
      <vt:lpstr>Aanmeldingen  per werkingsaspect (2013-2016)</vt:lpstr>
      <vt:lpstr>PowerPoint-presentatie</vt:lpstr>
      <vt:lpstr>Gezinnen op de wachtlijst (2008-2016)</vt:lpstr>
      <vt:lpstr>PowerPoint-presentatie</vt:lpstr>
      <vt:lpstr>Gezinnen in begeleiding (2008-2016)</vt:lpstr>
      <vt:lpstr>Aantal gezinnen  in begeleiding (2016)</vt:lpstr>
      <vt:lpstr>Gezinnen in begeleiding per werkingscategorie (2012-2016)</vt:lpstr>
      <vt:lpstr>Gezinnen in begeleiding  per traject (2016)</vt:lpstr>
      <vt:lpstr>Gezinnen in begeleiding  per traject (2016)</vt:lpstr>
      <vt:lpstr>PowerPoint-presentatie</vt:lpstr>
      <vt:lpstr>Verwijzers (aanmeldingen 2016)</vt:lpstr>
      <vt:lpstr>Geslacht personen  in begeleiding (2016)</vt:lpstr>
      <vt:lpstr>Comorbiditeit (2016)</vt:lpstr>
      <vt:lpstr>PowerPoint-presentatie</vt:lpstr>
      <vt:lpstr>PowerPoint-presentatie</vt:lpstr>
      <vt:lpstr>Regionale spreiding  gezinnen in begeleiding (2016)</vt:lpstr>
      <vt:lpstr>Regionale spreiding  gezinnen in begeleiding (2016)</vt:lpstr>
      <vt:lpstr>Outreach (2013-2016)</vt:lpstr>
      <vt:lpstr>PowerPoint-presentatie</vt:lpstr>
      <vt:lpstr>Aantal begeleidingssessies (incl. outreach)</vt:lpstr>
      <vt:lpstr>PowerPoint-presentatie</vt:lpstr>
      <vt:lpstr>RTH versus NRTH (2013-2016) (gewogen)</vt:lpstr>
      <vt:lpstr>PowerPoint-presentatie</vt:lpstr>
      <vt:lpstr>Aantal gewogen sessies  per werkingsaspect (2016)</vt:lpstr>
      <vt:lpstr>Aantal gewogen sessies en aantal gezinnen per werkingsaspect (2016)</vt:lpstr>
      <vt:lpstr>Vergelijking sessies / gezinnen kinderwerking &gt; &lt; adolescentenwerking</vt:lpstr>
      <vt:lpstr>Plaats van de begeleiding (2016) (gewogen; excl. outreach)</vt:lpstr>
      <vt:lpstr>Duur van de tijd  tussen opstart en afsluit (gezinnen afgerond in 2016)</vt:lpstr>
      <vt:lpstr>PowerPoint-presentatie</vt:lpstr>
      <vt:lpstr>Zorgconsulentschap (2016) voor PAB-houders</vt:lpstr>
      <vt:lpstr>Groepsbegeleiding (2016) buiten erkenning</vt:lpstr>
      <vt:lpstr>Experiment informatieavonden</vt:lpstr>
      <vt:lpstr>Kwaliteitszorg </vt:lpstr>
      <vt:lpstr>Denkdag 2016</vt:lpstr>
      <vt:lpstr>De Vrienden van Victor (2016) </vt:lpstr>
      <vt:lpstr>Samenwerking TB autisme </vt:lpstr>
      <vt:lpstr>Gebruikerstevredenheid (2016) </vt:lpstr>
      <vt:lpstr> Symbaloo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Dank aan…</vt:lpstr>
      <vt:lpstr>Team Victor 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serge</dc:creator>
  <cp:lastModifiedBy>Stien Peeters</cp:lastModifiedBy>
  <cp:revision>321</cp:revision>
  <cp:lastPrinted>2017-05-04T07:29:02Z</cp:lastPrinted>
  <dcterms:created xsi:type="dcterms:W3CDTF">2008-11-12T11:33:07Z</dcterms:created>
  <dcterms:modified xsi:type="dcterms:W3CDTF">2017-06-13T08:10:47Z</dcterms:modified>
</cp:coreProperties>
</file>